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58" r:id="rId4"/>
    <p:sldId id="287" r:id="rId5"/>
    <p:sldId id="257" r:id="rId6"/>
    <p:sldId id="26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63" r:id="rId19"/>
    <p:sldId id="269" r:id="rId20"/>
    <p:sldId id="282" r:id="rId21"/>
    <p:sldId id="283" r:id="rId22"/>
    <p:sldId id="284" r:id="rId23"/>
    <p:sldId id="285" r:id="rId24"/>
    <p:sldId id="286" r:id="rId25"/>
    <p:sldId id="265" r:id="rId26"/>
    <p:sldId id="262" r:id="rId27"/>
    <p:sldId id="270" r:id="rId28"/>
  </p:sldIdLst>
  <p:sldSz cx="18288000" cy="10287000"/>
  <p:notesSz cx="6858000" cy="9144000"/>
  <p:embeddedFontLst>
    <p:embeddedFont>
      <p:font typeface="Antonio Light" panose="02000303000000000000"/>
      <p:regular r:id="rId29"/>
    </p:embeddedFont>
    <p:embeddedFont>
      <p:font typeface="Antonio Ultra-Bold" panose="02000803000000000000"/>
      <p:regular r:id="rId30"/>
    </p:embeddedFont>
    <p:embeddedFont>
      <p:font typeface="Arial Black" panose="020B0604020202020204" pitchFamily="34" charset="0"/>
      <p:bold r:id="rId31"/>
    </p:embeddedFont>
    <p:embeddedFont>
      <p:font typeface="Montserrat Medium" pitchFamily="2" charset="77"/>
      <p:regular r:id="rId32"/>
      <p:italic r:id="rId33"/>
    </p:embeddedFont>
    <p:embeddedFont>
      <p:font typeface="Raleway Medium" pitchFamily="2" charset="77"/>
      <p:regular r:id="rId34"/>
      <p:italic r:id="rId35"/>
    </p:embeddedFont>
    <p:embeddedFont>
      <p:font typeface="Raleway Ultra-Bold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831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Relationship Id="rId9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Relationship Id="rId9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4.svg"/><Relationship Id="rId7" Type="http://schemas.openxmlformats.org/officeDocument/2006/relationships/image" Target="../media/image3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3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8.sv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7.jpeg"/><Relationship Id="rId4" Type="http://schemas.openxmlformats.org/officeDocument/2006/relationships/image" Target="../media/image4.svg"/><Relationship Id="rId9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7.jpeg"/><Relationship Id="rId4" Type="http://schemas.openxmlformats.org/officeDocument/2006/relationships/image" Target="../media/image4.svg"/><Relationship Id="rId9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3.png"/><Relationship Id="rId7" Type="http://schemas.openxmlformats.org/officeDocument/2006/relationships/image" Target="../media/image1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Relationship Id="rId9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3.png"/><Relationship Id="rId7" Type="http://schemas.openxmlformats.org/officeDocument/2006/relationships/image" Target="../media/image1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22.png"/><Relationship Id="rId4" Type="http://schemas.openxmlformats.org/officeDocument/2006/relationships/image" Target="../media/image4.svg"/><Relationship Id="rId9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Relationship Id="rId9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22099" y="2034365"/>
            <a:ext cx="7137321" cy="713732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CD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972831" y="1028700"/>
            <a:ext cx="7624796" cy="8142986"/>
          </a:xfrm>
          <a:custGeom>
            <a:avLst/>
            <a:gdLst/>
            <a:ahLst/>
            <a:cxnLst/>
            <a:rect l="l" t="t" r="r" b="b"/>
            <a:pathLst>
              <a:path w="7624796" h="8142986">
                <a:moveTo>
                  <a:pt x="0" y="0"/>
                </a:moveTo>
                <a:lnTo>
                  <a:pt x="7624796" y="0"/>
                </a:lnTo>
                <a:lnTo>
                  <a:pt x="7624796" y="8142986"/>
                </a:lnTo>
                <a:lnTo>
                  <a:pt x="0" y="81429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4725918" y="5100193"/>
            <a:ext cx="4884164" cy="488416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476915" y="345423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489303" y="3540245"/>
            <a:ext cx="3587414" cy="2530757"/>
          </a:xfrm>
          <a:custGeom>
            <a:avLst/>
            <a:gdLst/>
            <a:ahLst/>
            <a:cxnLst/>
            <a:rect l="l" t="t" r="r" b="b"/>
            <a:pathLst>
              <a:path w="3587414" h="2530757">
                <a:moveTo>
                  <a:pt x="0" y="0"/>
                </a:moveTo>
                <a:lnTo>
                  <a:pt x="3587414" y="0"/>
                </a:lnTo>
                <a:lnTo>
                  <a:pt x="3587414" y="2530758"/>
                </a:lnTo>
                <a:lnTo>
                  <a:pt x="0" y="25307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72049" y="8754671"/>
            <a:ext cx="5408361" cy="493362"/>
          </a:xfrm>
          <a:custGeom>
            <a:avLst/>
            <a:gdLst/>
            <a:ahLst/>
            <a:cxnLst/>
            <a:rect l="l" t="t" r="r" b="b"/>
            <a:pathLst>
              <a:path w="5408361" h="493362">
                <a:moveTo>
                  <a:pt x="0" y="0"/>
                </a:moveTo>
                <a:lnTo>
                  <a:pt x="5408361" y="0"/>
                </a:lnTo>
                <a:lnTo>
                  <a:pt x="5408361" y="493361"/>
                </a:lnTo>
                <a:lnTo>
                  <a:pt x="0" y="4933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7"/>
              </a:lnSpc>
              <a:spcBef>
                <a:spcPct val="0"/>
              </a:spcBef>
            </a:pPr>
            <a:r>
              <a:rPr lang="en-US" sz="1920" b="1" spc="199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01/27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5FF95ED-6E6F-408C-8731-7BE343A2EF70}"/>
              </a:ext>
            </a:extLst>
          </p:cNvPr>
          <p:cNvSpPr txBox="1"/>
          <p:nvPr/>
        </p:nvSpPr>
        <p:spPr>
          <a:xfrm>
            <a:off x="762741" y="1335755"/>
            <a:ext cx="8875528" cy="3034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Group 3</a:t>
            </a:r>
          </a:p>
          <a:p>
            <a:pPr>
              <a:lnSpc>
                <a:spcPct val="150000"/>
              </a:lnSpc>
            </a:pPr>
            <a:r>
              <a:rPr lang="en-GB" sz="4400" dirty="0">
                <a:solidFill>
                  <a:schemeClr val="bg1"/>
                </a:solidFill>
                <a:latin typeface="Arial Black" panose="020B0A04020102020204" pitchFamily="34" charset="0"/>
              </a:rPr>
              <a:t>Penetration Testing of </a:t>
            </a:r>
          </a:p>
          <a:p>
            <a:pPr>
              <a:lnSpc>
                <a:spcPct val="150000"/>
              </a:lnSpc>
            </a:pPr>
            <a:r>
              <a:rPr lang="en-GB" sz="4400" dirty="0">
                <a:solidFill>
                  <a:schemeClr val="bg1"/>
                </a:solidFill>
                <a:latin typeface="Arial Black" panose="020B0A04020102020204" pitchFamily="34" charset="0"/>
              </a:rPr>
              <a:t>DVWA Web Application</a:t>
            </a:r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endParaRPr lang="en-GB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9E80682-7990-026A-9F46-5992E9493508}"/>
              </a:ext>
            </a:extLst>
          </p:cNvPr>
          <p:cNvSpPr txBox="1"/>
          <p:nvPr/>
        </p:nvSpPr>
        <p:spPr>
          <a:xfrm>
            <a:off x="762742" y="4152900"/>
            <a:ext cx="640479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 dirty="0">
              <a:solidFill>
                <a:srgbClr val="00B0F0"/>
              </a:solidFill>
            </a:endParaRPr>
          </a:p>
          <a:p>
            <a:r>
              <a:rPr lang="en-GB" sz="2800" b="1" dirty="0">
                <a:solidFill>
                  <a:srgbClr val="00B0F0"/>
                </a:solidFill>
              </a:rPr>
              <a:t>Presented by:</a:t>
            </a:r>
          </a:p>
          <a:p>
            <a:r>
              <a:rPr lang="en-GB" sz="2800" b="1" dirty="0" err="1">
                <a:solidFill>
                  <a:schemeClr val="bg1"/>
                </a:solidFill>
              </a:rPr>
              <a:t>Agbajeola</a:t>
            </a:r>
            <a:r>
              <a:rPr lang="en-GB" sz="2800" b="1" dirty="0">
                <a:solidFill>
                  <a:schemeClr val="bg1"/>
                </a:solidFill>
              </a:rPr>
              <a:t> Bisola</a:t>
            </a:r>
            <a:r>
              <a:rPr lang="en-GB" sz="2800" dirty="0">
                <a:solidFill>
                  <a:schemeClr val="bg1"/>
                </a:solidFill>
              </a:rPr>
              <a:t> – Project Lead</a:t>
            </a:r>
          </a:p>
          <a:p>
            <a:r>
              <a:rPr lang="en-GB" sz="2800" b="1" dirty="0">
                <a:solidFill>
                  <a:schemeClr val="bg1"/>
                </a:solidFill>
              </a:rPr>
              <a:t>Adaobi Ogbonna</a:t>
            </a:r>
            <a:r>
              <a:rPr lang="en-GB" sz="2800" dirty="0">
                <a:solidFill>
                  <a:schemeClr val="bg1"/>
                </a:solidFill>
              </a:rPr>
              <a:t> – Environment Setup</a:t>
            </a:r>
          </a:p>
          <a:p>
            <a:r>
              <a:rPr lang="en-GB" sz="2800" b="1" dirty="0">
                <a:solidFill>
                  <a:schemeClr val="bg1"/>
                </a:solidFill>
              </a:rPr>
              <a:t>Balogun Fawaz </a:t>
            </a:r>
            <a:r>
              <a:rPr lang="en-GB" sz="2800" b="1" dirty="0" err="1">
                <a:solidFill>
                  <a:schemeClr val="bg1"/>
                </a:solidFill>
              </a:rPr>
              <a:t>Aniekan</a:t>
            </a:r>
            <a:r>
              <a:rPr lang="en-GB" sz="2800" dirty="0">
                <a:solidFill>
                  <a:schemeClr val="bg1"/>
                </a:solidFill>
              </a:rPr>
              <a:t> – Penetration Tester</a:t>
            </a:r>
          </a:p>
          <a:p>
            <a:r>
              <a:rPr lang="en-GB" sz="2800" b="1" dirty="0">
                <a:solidFill>
                  <a:schemeClr val="bg1"/>
                </a:solidFill>
              </a:rPr>
              <a:t>Jedidiah Abel</a:t>
            </a:r>
            <a:r>
              <a:rPr lang="en-GB" sz="2800" dirty="0">
                <a:solidFill>
                  <a:schemeClr val="bg1"/>
                </a:solidFill>
              </a:rPr>
              <a:t> – Security Analyst</a:t>
            </a:r>
          </a:p>
          <a:p>
            <a:r>
              <a:rPr lang="en-GB" sz="2800" b="1" dirty="0">
                <a:solidFill>
                  <a:schemeClr val="bg1"/>
                </a:solidFill>
              </a:rPr>
              <a:t>Amina Bouchenafa</a:t>
            </a:r>
            <a:r>
              <a:rPr lang="en-GB" sz="2800" dirty="0">
                <a:solidFill>
                  <a:schemeClr val="bg1"/>
                </a:solidFill>
              </a:rPr>
              <a:t> – Presenter &amp; Slide Designer</a:t>
            </a:r>
          </a:p>
          <a:p>
            <a:pPr algn="ctr"/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EA050F-211B-3C84-A26E-85DBA2CD9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FBE716B-DB72-0B4B-4CD0-EA32BA528984}"/>
              </a:ext>
            </a:extLst>
          </p:cNvPr>
          <p:cNvSpPr/>
          <p:nvPr/>
        </p:nvSpPr>
        <p:spPr>
          <a:xfrm flipH="1">
            <a:off x="-11017441" y="-2974070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17D3FF3-CF3D-8A47-3052-60B67127C2CE}"/>
              </a:ext>
            </a:extLst>
          </p:cNvPr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BBF11F7-C970-E700-B532-62638770E1DA}"/>
              </a:ext>
            </a:extLst>
          </p:cNvPr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7B9BDCE1-CC83-17D1-C744-63215E67E6C1}"/>
              </a:ext>
            </a:extLst>
          </p:cNvPr>
          <p:cNvSpPr/>
          <p:nvPr/>
        </p:nvSpPr>
        <p:spPr>
          <a:xfrm>
            <a:off x="12420600" y="1794438"/>
            <a:ext cx="4485957" cy="7172315"/>
          </a:xfrm>
          <a:custGeom>
            <a:avLst/>
            <a:gdLst/>
            <a:ahLst/>
            <a:cxnLst/>
            <a:rect l="l" t="t" r="r" b="b"/>
            <a:pathLst>
              <a:path w="4485957" h="7172315">
                <a:moveTo>
                  <a:pt x="0" y="0"/>
                </a:moveTo>
                <a:lnTo>
                  <a:pt x="4485956" y="0"/>
                </a:lnTo>
                <a:lnTo>
                  <a:pt x="4485956" y="7172315"/>
                </a:lnTo>
                <a:lnTo>
                  <a:pt x="0" y="71723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820F21C4-F306-C4C9-96FB-435AE7435240}"/>
              </a:ext>
            </a:extLst>
          </p:cNvPr>
          <p:cNvGrpSpPr/>
          <p:nvPr/>
        </p:nvGrpSpPr>
        <p:grpSpPr>
          <a:xfrm>
            <a:off x="13034261" y="2520315"/>
            <a:ext cx="3516651" cy="5716585"/>
            <a:chOff x="0" y="0"/>
            <a:chExt cx="544821" cy="88564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9B369F8-AD05-656D-879A-C226CBEA7C0F}"/>
                </a:ext>
              </a:extLst>
            </p:cNvPr>
            <p:cNvSpPr/>
            <p:nvPr/>
          </p:nvSpPr>
          <p:spPr>
            <a:xfrm>
              <a:off x="0" y="0"/>
              <a:ext cx="544821" cy="885649"/>
            </a:xfrm>
            <a:custGeom>
              <a:avLst/>
              <a:gdLst/>
              <a:ahLst/>
              <a:cxnLst/>
              <a:rect l="l" t="t" r="r" b="b"/>
              <a:pathLst>
                <a:path w="544821" h="885649">
                  <a:moveTo>
                    <a:pt x="0" y="0"/>
                  </a:moveTo>
                  <a:lnTo>
                    <a:pt x="544821" y="0"/>
                  </a:lnTo>
                  <a:lnTo>
                    <a:pt x="544821" y="885649"/>
                  </a:lnTo>
                  <a:lnTo>
                    <a:pt x="0" y="885649"/>
                  </a:lnTo>
                  <a:close/>
                </a:path>
              </a:pathLst>
            </a:custGeom>
            <a:blipFill>
              <a:blip r:embed="rId9"/>
              <a:stretch>
                <a:fillRect l="-52949" r="-136041"/>
              </a:stretch>
            </a:blipFill>
          </p:spPr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81D88FDB-0FFD-BDC1-68E6-3158922F551F}"/>
              </a:ext>
            </a:extLst>
          </p:cNvPr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F7B2A4C5-A444-8B0D-4EB1-E10A114A66DA}"/>
                </a:ext>
              </a:extLst>
            </p:cNvPr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7C51A43D-797F-29F4-37BE-126342E5C21B}"/>
                </a:ext>
              </a:extLst>
            </p:cNvPr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EE5CB25B-2737-2BE6-D481-6DA02B8C2797}"/>
              </a:ext>
            </a:extLst>
          </p:cNvPr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7"/>
              </a:lnSpc>
              <a:spcBef>
                <a:spcPct val="0"/>
              </a:spcBef>
            </a:pPr>
            <a:r>
              <a:rPr lang="en-US" sz="1920" b="1" spc="199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09/27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5C15CBCE-BB6C-C930-7126-927B2F45B872}"/>
              </a:ext>
            </a:extLst>
          </p:cNvPr>
          <p:cNvSpPr txBox="1"/>
          <p:nvPr/>
        </p:nvSpPr>
        <p:spPr>
          <a:xfrm>
            <a:off x="2174298" y="1273575"/>
            <a:ext cx="12877800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GB" sz="4400" b="1" dirty="0">
                <a:solidFill>
                  <a:schemeClr val="bg1"/>
                </a:solidFill>
              </a:rPr>
              <a:t>Testing the DVWA  with  OWASP </a:t>
            </a:r>
            <a:endParaRPr lang="en-US" sz="4400" b="1" dirty="0">
              <a:solidFill>
                <a:schemeClr val="bg1"/>
              </a:solidFill>
              <a:latin typeface="Antonio Light"/>
              <a:ea typeface="Antonio Light"/>
              <a:cs typeface="Antonio Light"/>
              <a:sym typeface="Antonio Light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6893992B-EC1E-5895-50A7-EF5871F7E995}"/>
              </a:ext>
            </a:extLst>
          </p:cNvPr>
          <p:cNvSpPr txBox="1"/>
          <p:nvPr/>
        </p:nvSpPr>
        <p:spPr>
          <a:xfrm>
            <a:off x="3673384" y="2857500"/>
            <a:ext cx="7336888" cy="4888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1. Testing Environment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Operating System: Kali Linux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Application: DVWA (Damn Vulnerable Web Application)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Tools Used: Burp Suite, Firefox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DVWA Security Level: Low.</a:t>
            </a:r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CF5775D8-33B5-2B5A-A2AF-A22EEE895B79}"/>
              </a:ext>
            </a:extLst>
          </p:cNvPr>
          <p:cNvGrpSpPr/>
          <p:nvPr/>
        </p:nvGrpSpPr>
        <p:grpSpPr>
          <a:xfrm>
            <a:off x="1472913" y="3506148"/>
            <a:ext cx="666614" cy="666614"/>
            <a:chOff x="0" y="0"/>
            <a:chExt cx="812800" cy="81280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D3FE0729-508B-CD68-764C-F13221893E7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FA6C4A5C-448F-774F-7EBC-4111C39A72C6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403E6DCB-57E3-9821-70C7-F8666573EF06}"/>
              </a:ext>
            </a:extLst>
          </p:cNvPr>
          <p:cNvGrpSpPr/>
          <p:nvPr/>
        </p:nvGrpSpPr>
        <p:grpSpPr>
          <a:xfrm>
            <a:off x="1472913" y="5682589"/>
            <a:ext cx="666614" cy="666614"/>
            <a:chOff x="0" y="0"/>
            <a:chExt cx="812800" cy="812800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F4B1E5D9-34B7-8867-1185-209DF7FCBC8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7A02AE50-DD8B-FEE5-85F0-26D9E92EC7D4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FDE075B3-D4CC-DE90-0F65-C5F52C194705}"/>
              </a:ext>
            </a:extLst>
          </p:cNvPr>
          <p:cNvGrpSpPr/>
          <p:nvPr/>
        </p:nvGrpSpPr>
        <p:grpSpPr>
          <a:xfrm>
            <a:off x="11984215" y="4693510"/>
            <a:ext cx="1148007" cy="1148007"/>
            <a:chOff x="0" y="0"/>
            <a:chExt cx="812800" cy="812800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5C3177C9-4D5D-24F1-E2D3-15BE1E29755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A4B4EC8C-056B-1C15-AD85-CAF4B5910F8A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11260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C474E7-0A55-BBBF-26B5-9A37B0E68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05A37CA-59D6-0E14-2395-E8F487D64BF5}"/>
              </a:ext>
            </a:extLst>
          </p:cNvPr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DFF2492-F622-45E5-EBB2-E56D3EA092EF}"/>
              </a:ext>
            </a:extLst>
          </p:cNvPr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D326AF8-E060-DAA4-05E4-F159DE201774}"/>
              </a:ext>
            </a:extLst>
          </p:cNvPr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12109B87-29F8-A009-EA5A-B0B8DB12CA8F}"/>
              </a:ext>
            </a:extLst>
          </p:cNvPr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C178605-2C5B-3EEB-05AB-AF7AFEE9C9E2}"/>
                </a:ext>
              </a:extLst>
            </p:cNvPr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40D45245-7D32-B96E-9F93-916478FD5F9E}"/>
                </a:ext>
              </a:extLst>
            </p:cNvPr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C1ECE61D-51AF-A7A6-06E2-824CC2245115}"/>
              </a:ext>
            </a:extLst>
          </p:cNvPr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7"/>
              </a:lnSpc>
              <a:spcBef>
                <a:spcPct val="0"/>
              </a:spcBef>
            </a:pPr>
            <a:r>
              <a:rPr lang="en-US" sz="1920" b="1" spc="199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10/27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B708B41-813B-C61E-2159-0F71375B3CF3}"/>
              </a:ext>
            </a:extLst>
          </p:cNvPr>
          <p:cNvSpPr txBox="1"/>
          <p:nvPr/>
        </p:nvSpPr>
        <p:spPr>
          <a:xfrm>
            <a:off x="4724400" y="1385341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</a:rPr>
              <a:t> SQL Injection (OWASP A03:2021)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839654F-E75E-6AA1-338D-CFA5C2333E88}"/>
              </a:ext>
            </a:extLst>
          </p:cNvPr>
          <p:cNvSpPr txBox="1"/>
          <p:nvPr/>
        </p:nvSpPr>
        <p:spPr>
          <a:xfrm>
            <a:off x="3200400" y="2476500"/>
            <a:ext cx="12420600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</a:rPr>
              <a:t>Using the payload `1&amp;#39; OR &amp;#39;1&amp;#39;=&amp;#39;1`, SQL Injection was successfully executed in the User ID field.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</a:rPr>
              <a:t>This exposed sensitive user information by manipulating the backend query.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</a:rPr>
              <a:t>Evidence of SQL Injection:</a:t>
            </a:r>
          </a:p>
        </p:txBody>
      </p:sp>
      <p:pic>
        <p:nvPicPr>
          <p:cNvPr id="26" name="Image 25" descr="Une image contenant texte, capture d’écran, Police, nombre">
            <a:extLst>
              <a:ext uri="{FF2B5EF4-FFF2-40B4-BE49-F238E27FC236}">
                <a16:creationId xmlns:a16="http://schemas.microsoft.com/office/drawing/2014/main" id="{329A42B5-632C-3DF3-844D-135EFDC268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924300"/>
            <a:ext cx="8839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64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01B6E5-3C24-09D2-F854-3AAFD9CC6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F8D7BE0-12C1-60A6-A1C4-BCF5C9BE0975}"/>
              </a:ext>
            </a:extLst>
          </p:cNvPr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426E05B-C640-AEF8-86E4-9E0573CE8F7D}"/>
              </a:ext>
            </a:extLst>
          </p:cNvPr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361B22C3-7FDA-B6F8-753A-0FBCF1D7E45D}"/>
              </a:ext>
            </a:extLst>
          </p:cNvPr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D719CEBA-3058-EB43-C284-B3D66B08208F}"/>
              </a:ext>
            </a:extLst>
          </p:cNvPr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01F00E1-02A0-6454-0917-7E0123A38E0D}"/>
                </a:ext>
              </a:extLst>
            </p:cNvPr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C9B1A34-9ABB-9C0B-82E2-AA8864912B8C}"/>
                </a:ext>
              </a:extLst>
            </p:cNvPr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688BD03B-DAFE-29BB-DDEC-8F2EBD1390F7}"/>
              </a:ext>
            </a:extLst>
          </p:cNvPr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7"/>
              </a:lnSpc>
              <a:spcBef>
                <a:spcPct val="0"/>
              </a:spcBef>
            </a:pPr>
            <a:r>
              <a:rPr lang="en-US" sz="1920" b="1" spc="199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11/27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C2B1664-FC5A-8077-CA64-5C27D8061BEB}"/>
              </a:ext>
            </a:extLst>
          </p:cNvPr>
          <p:cNvSpPr txBox="1"/>
          <p:nvPr/>
        </p:nvSpPr>
        <p:spPr>
          <a:xfrm>
            <a:off x="4724400" y="1385341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</a:rPr>
              <a:t> SQL Injection (OWASP A03:2021)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7925696-ACEE-33F8-906B-E640AE802C20}"/>
              </a:ext>
            </a:extLst>
          </p:cNvPr>
          <p:cNvSpPr txBox="1"/>
          <p:nvPr/>
        </p:nvSpPr>
        <p:spPr>
          <a:xfrm>
            <a:off x="2819400" y="2628900"/>
            <a:ext cx="6781800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3200" b="1" dirty="0">
                <a:solidFill>
                  <a:schemeClr val="bg1"/>
                </a:solidFill>
              </a:rPr>
              <a:t>Source code showing vulnerability</a:t>
            </a:r>
            <a:r>
              <a:rPr lang="en-GB" b="1" dirty="0">
                <a:solidFill>
                  <a:schemeClr val="bg1"/>
                </a:solidFill>
              </a:rPr>
              <a:t>:</a:t>
            </a:r>
          </a:p>
        </p:txBody>
      </p:sp>
      <p:pic>
        <p:nvPicPr>
          <p:cNvPr id="9" name="Image 8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2BAD8B97-61BB-BCDD-674E-A0065F35C8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848100"/>
            <a:ext cx="9527413" cy="522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61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295B5A-2CBF-B53F-461D-C3F4B277C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6F7ECB0-45E2-0A90-007A-A46FB955C128}"/>
              </a:ext>
            </a:extLst>
          </p:cNvPr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4C3921F-A0EB-62BE-75F4-0C4832DFB8D3}"/>
              </a:ext>
            </a:extLst>
          </p:cNvPr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9BB0081-F940-4F7D-533F-A97E601A6129}"/>
              </a:ext>
            </a:extLst>
          </p:cNvPr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8FF3A484-ED68-C5B6-270F-C45CBF5E40AB}"/>
              </a:ext>
            </a:extLst>
          </p:cNvPr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E5A2A00-7472-6137-F305-DCAEE7E39FE0}"/>
                </a:ext>
              </a:extLst>
            </p:cNvPr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D08A6BA-106B-406D-9A0D-24E94EC82557}"/>
                </a:ext>
              </a:extLst>
            </p:cNvPr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6A0EB61B-A595-19CE-56AF-57BA7AED9C67}"/>
              </a:ext>
            </a:extLst>
          </p:cNvPr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7"/>
              </a:lnSpc>
              <a:spcBef>
                <a:spcPct val="0"/>
              </a:spcBef>
            </a:pPr>
            <a:r>
              <a:rPr lang="en-US" sz="1920" b="1" spc="199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12/27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1AE725A-70F5-880B-1189-BAE0580F7AA1}"/>
              </a:ext>
            </a:extLst>
          </p:cNvPr>
          <p:cNvSpPr txBox="1"/>
          <p:nvPr/>
        </p:nvSpPr>
        <p:spPr>
          <a:xfrm>
            <a:off x="4724400" y="1385341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</a:rPr>
              <a:t> Brute Force (OWASP A07:2021)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6BC2D46-9F30-119B-BCB6-F5BF2568E45A}"/>
              </a:ext>
            </a:extLst>
          </p:cNvPr>
          <p:cNvSpPr txBox="1"/>
          <p:nvPr/>
        </p:nvSpPr>
        <p:spPr>
          <a:xfrm>
            <a:off x="2743200" y="2115848"/>
            <a:ext cx="14935200" cy="297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3200" b="1" dirty="0">
                <a:solidFill>
                  <a:schemeClr val="bg1"/>
                </a:solidFill>
              </a:rPr>
              <a:t>A brute force attack was conducted using Burp Suite&amp;#39;s Intruder module on the login form. By testing common passwords, access to the admin account was successfully achieved.</a:t>
            </a:r>
          </a:p>
          <a:p>
            <a:pPr>
              <a:lnSpc>
                <a:spcPct val="150000"/>
              </a:lnSpc>
            </a:pPr>
            <a:r>
              <a:rPr lang="en-GB" sz="3200" b="1" dirty="0">
                <a:solidFill>
                  <a:schemeClr val="bg1"/>
                </a:solidFill>
              </a:rPr>
              <a:t>Burp Suite Intruder setup:</a:t>
            </a:r>
          </a:p>
        </p:txBody>
      </p:sp>
      <p:pic>
        <p:nvPicPr>
          <p:cNvPr id="10" name="Image 9" descr="Une image contenant capture d’écran, texte, logiciel, Icône d’ordinateur&#10;&#10;Le contenu généré par l’IA peut être incorrect.">
            <a:extLst>
              <a:ext uri="{FF2B5EF4-FFF2-40B4-BE49-F238E27FC236}">
                <a16:creationId xmlns:a16="http://schemas.microsoft.com/office/drawing/2014/main" id="{4096E8AC-BDCE-6388-779B-9BFD3186AB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5086533"/>
            <a:ext cx="10515600" cy="493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59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F5049A-DCB9-2DD1-D3A0-3F5DACCC8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0D6CF32-2E6D-431E-35C6-B66E15CCEAC1}"/>
              </a:ext>
            </a:extLst>
          </p:cNvPr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60DFDAB-5FBA-39C1-3DBA-6BEA9A23B56C}"/>
              </a:ext>
            </a:extLst>
          </p:cNvPr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F7D1119-1F2D-1B99-F272-F6BE539096DC}"/>
              </a:ext>
            </a:extLst>
          </p:cNvPr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A899D987-844A-5589-6211-55FAA4CBFB8D}"/>
              </a:ext>
            </a:extLst>
          </p:cNvPr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AD2B2D6-3DD4-6F54-C4AC-0397B4237B08}"/>
                </a:ext>
              </a:extLst>
            </p:cNvPr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F3CC6A8-F456-835C-6BB5-0E1F5E2E4998}"/>
                </a:ext>
              </a:extLst>
            </p:cNvPr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51FF6E27-39A7-C114-7F4B-687225956FFB}"/>
              </a:ext>
            </a:extLst>
          </p:cNvPr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7"/>
              </a:lnSpc>
              <a:spcBef>
                <a:spcPct val="0"/>
              </a:spcBef>
            </a:pPr>
            <a:r>
              <a:rPr lang="en-US" sz="1920" b="1" spc="199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13/27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6992E4D-5484-BD70-02CC-4EE6E7876629}"/>
              </a:ext>
            </a:extLst>
          </p:cNvPr>
          <p:cNvSpPr txBox="1"/>
          <p:nvPr/>
        </p:nvSpPr>
        <p:spPr>
          <a:xfrm>
            <a:off x="4724400" y="1385341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</a:rPr>
              <a:t>Intruder attack results:</a:t>
            </a:r>
          </a:p>
        </p:txBody>
      </p:sp>
      <p:pic>
        <p:nvPicPr>
          <p:cNvPr id="9" name="Image 8" descr="Une image contenant texte, capture d’écran, ligne&#10;&#10;Le contenu généré par l’IA peut être incorrect.">
            <a:extLst>
              <a:ext uri="{FF2B5EF4-FFF2-40B4-BE49-F238E27FC236}">
                <a16:creationId xmlns:a16="http://schemas.microsoft.com/office/drawing/2014/main" id="{1AFD7C0C-7AE5-4F24-B818-F4B781E7C6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400300"/>
            <a:ext cx="10744199" cy="601980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AF89A7F-3EF3-69D1-86DE-3A66E0AA05DB}"/>
              </a:ext>
            </a:extLst>
          </p:cNvPr>
          <p:cNvSpPr txBox="1"/>
          <p:nvPr/>
        </p:nvSpPr>
        <p:spPr>
          <a:xfrm>
            <a:off x="6400800" y="8609271"/>
            <a:ext cx="670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>
                <a:solidFill>
                  <a:schemeClr val="bg1"/>
                </a:solidFill>
              </a:rPr>
              <a:t>Successful</a:t>
            </a:r>
            <a:r>
              <a:rPr lang="fr-FR" sz="3200" b="1" dirty="0">
                <a:solidFill>
                  <a:schemeClr val="bg1"/>
                </a:solidFill>
              </a:rPr>
              <a:t> login confirmation</a:t>
            </a:r>
            <a:endParaRPr lang="en-GB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525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F7CEE1-C058-A9B2-CFB5-FDC2AE271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52F037A-C634-594C-EFAC-4364668F04D3}"/>
              </a:ext>
            </a:extLst>
          </p:cNvPr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3A81096-6A29-2F93-93DE-0CDFF43399F4}"/>
              </a:ext>
            </a:extLst>
          </p:cNvPr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32940D2-C62F-3B37-EC6F-25DECA7CDC25}"/>
              </a:ext>
            </a:extLst>
          </p:cNvPr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9B3757CC-668F-631D-4B62-04CD9F3AFCF2}"/>
              </a:ext>
            </a:extLst>
          </p:cNvPr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529C826-7822-E4D2-3070-F8277FD35D5E}"/>
                </a:ext>
              </a:extLst>
            </p:cNvPr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F8B9A54-539B-9B38-AEC6-71E7CFC5A41D}"/>
                </a:ext>
              </a:extLst>
            </p:cNvPr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D795A9F1-E932-9C73-64F3-C23AEDB6B7C8}"/>
              </a:ext>
            </a:extLst>
          </p:cNvPr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7"/>
              </a:lnSpc>
              <a:spcBef>
                <a:spcPct val="0"/>
              </a:spcBef>
            </a:pPr>
            <a:r>
              <a:rPr lang="en-US" sz="1920" b="1" spc="199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14/27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C99105B-8AAD-1FBA-BBE7-1E14D011B2FE}"/>
              </a:ext>
            </a:extLst>
          </p:cNvPr>
          <p:cNvSpPr txBox="1"/>
          <p:nvPr/>
        </p:nvSpPr>
        <p:spPr>
          <a:xfrm>
            <a:off x="3086100" y="1481617"/>
            <a:ext cx="1211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</a:rPr>
              <a:t>Cross-Site Scripting (XSS) – Reflected (OWASP A03:2021)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DC48893-6483-E723-2A52-94BAE54AD26F}"/>
              </a:ext>
            </a:extLst>
          </p:cNvPr>
          <p:cNvSpPr txBox="1"/>
          <p:nvPr/>
        </p:nvSpPr>
        <p:spPr>
          <a:xfrm>
            <a:off x="6248400" y="8955644"/>
            <a:ext cx="670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>
                <a:solidFill>
                  <a:schemeClr val="bg1"/>
                </a:solidFill>
              </a:rPr>
              <a:t>Successful</a:t>
            </a:r>
            <a:r>
              <a:rPr lang="fr-FR" sz="3200" b="1" dirty="0">
                <a:solidFill>
                  <a:schemeClr val="bg1"/>
                </a:solidFill>
              </a:rPr>
              <a:t> login confirmation</a:t>
            </a:r>
            <a:endParaRPr lang="en-GB" sz="3200" b="1" dirty="0">
              <a:solidFill>
                <a:schemeClr val="bg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EC5B816-0B79-5A11-34E7-0999F3FCFABB}"/>
              </a:ext>
            </a:extLst>
          </p:cNvPr>
          <p:cNvSpPr txBox="1"/>
          <p:nvPr/>
        </p:nvSpPr>
        <p:spPr>
          <a:xfrm>
            <a:off x="2470745" y="2781300"/>
            <a:ext cx="146972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A simple `&amp;</a:t>
            </a:r>
            <a:r>
              <a:rPr lang="en-GB" sz="2400" b="1" dirty="0" err="1">
                <a:solidFill>
                  <a:schemeClr val="bg1"/>
                </a:solidFill>
              </a:rPr>
              <a:t>lt;script&amp;gt;alert</a:t>
            </a:r>
            <a:r>
              <a:rPr lang="en-GB" sz="2400" b="1" dirty="0">
                <a:solidFill>
                  <a:schemeClr val="bg1"/>
                </a:solidFill>
              </a:rPr>
              <a:t>(&amp;#39;XSS&amp;#39;)&amp;</a:t>
            </a:r>
            <a:r>
              <a:rPr lang="en-GB" sz="2400" b="1" dirty="0" err="1">
                <a:solidFill>
                  <a:schemeClr val="bg1"/>
                </a:solidFill>
              </a:rPr>
              <a:t>lt</a:t>
            </a:r>
            <a:r>
              <a:rPr lang="en-GB" sz="2400" b="1" dirty="0">
                <a:solidFill>
                  <a:schemeClr val="bg1"/>
                </a:solidFill>
              </a:rPr>
              <a:t>;/</a:t>
            </a:r>
            <a:r>
              <a:rPr lang="en-GB" sz="2400" b="1" dirty="0" err="1">
                <a:solidFill>
                  <a:schemeClr val="bg1"/>
                </a:solidFill>
              </a:rPr>
              <a:t>script&amp;gt</a:t>
            </a:r>
            <a:r>
              <a:rPr lang="en-GB" sz="2400" b="1" dirty="0">
                <a:solidFill>
                  <a:schemeClr val="bg1"/>
                </a:solidFill>
              </a:rPr>
              <a:t>;` payload triggered a reflected XSS vulnerability in the</a:t>
            </a:r>
          </a:p>
          <a:p>
            <a:r>
              <a:rPr lang="en-GB" sz="2400" b="1" dirty="0">
                <a:solidFill>
                  <a:schemeClr val="bg1"/>
                </a:solidFill>
              </a:rPr>
              <a:t>input field, demonstrating that unescaped input was executed by the browser.</a:t>
            </a:r>
          </a:p>
          <a:p>
            <a:r>
              <a:rPr lang="en-GB" sz="2400" b="1" dirty="0">
                <a:solidFill>
                  <a:schemeClr val="bg1"/>
                </a:solidFill>
              </a:rPr>
              <a:t>XSS payload executed:</a:t>
            </a:r>
          </a:p>
        </p:txBody>
      </p:sp>
      <p:pic>
        <p:nvPicPr>
          <p:cNvPr id="12" name="Image 11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83BBCB31-2C85-9A6A-0ED9-36705D3F0E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4381500"/>
            <a:ext cx="95250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44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3F97D2-9AAA-7CE3-6E88-D27FE72F8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BE59ABC-39F1-1E0C-7D54-83E9B9670458}"/>
              </a:ext>
            </a:extLst>
          </p:cNvPr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9C3AD39-9D34-5C2E-6FDF-81F16A9C1C24}"/>
              </a:ext>
            </a:extLst>
          </p:cNvPr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A55807D1-2738-F5DF-49E0-010A0F36A96E}"/>
              </a:ext>
            </a:extLst>
          </p:cNvPr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93F67CB2-CA3F-DEBE-E401-97D0271FA41D}"/>
              </a:ext>
            </a:extLst>
          </p:cNvPr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F49E606-99F0-9DF2-0C01-45501FF9FBCC}"/>
                </a:ext>
              </a:extLst>
            </p:cNvPr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06D1FC3B-C86F-6E3E-6339-4C93E35A9595}"/>
                </a:ext>
              </a:extLst>
            </p:cNvPr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8AF44EAC-F6EB-9F89-CF6E-16C85CF0D171}"/>
              </a:ext>
            </a:extLst>
          </p:cNvPr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7"/>
              </a:lnSpc>
              <a:spcBef>
                <a:spcPct val="0"/>
              </a:spcBef>
            </a:pPr>
            <a:r>
              <a:rPr lang="en-US" sz="1920" b="1" spc="199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15/27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82ED1FA-23D8-EB42-1E11-9D6878F499EB}"/>
              </a:ext>
            </a:extLst>
          </p:cNvPr>
          <p:cNvSpPr txBox="1"/>
          <p:nvPr/>
        </p:nvSpPr>
        <p:spPr>
          <a:xfrm>
            <a:off x="3086100" y="1481617"/>
            <a:ext cx="1211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</a:rPr>
              <a:t>Command Injection (OWASP A01:2021)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6D5AB60-2443-D630-B61E-613F3388BF7B}"/>
              </a:ext>
            </a:extLst>
          </p:cNvPr>
          <p:cNvSpPr txBox="1"/>
          <p:nvPr/>
        </p:nvSpPr>
        <p:spPr>
          <a:xfrm>
            <a:off x="2470745" y="2781300"/>
            <a:ext cx="146972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The &amp;#39;Ping a device&amp;#39; feature was vulnerable to command injection due to direct input execution via</a:t>
            </a:r>
          </a:p>
          <a:p>
            <a:r>
              <a:rPr lang="en-GB" sz="2400" b="1" dirty="0">
                <a:solidFill>
                  <a:schemeClr val="bg1"/>
                </a:solidFill>
              </a:rPr>
              <a:t>shell commands. The input was not sanitized, enabling potential arbitrary command execution.</a:t>
            </a:r>
          </a:p>
          <a:p>
            <a:r>
              <a:rPr lang="en-GB" sz="2400" b="1" dirty="0">
                <a:solidFill>
                  <a:schemeClr val="bg1"/>
                </a:solidFill>
              </a:rPr>
              <a:t>Ping output shown (vulnerable):</a:t>
            </a:r>
          </a:p>
        </p:txBody>
      </p:sp>
      <p:pic>
        <p:nvPicPr>
          <p:cNvPr id="10" name="Image 9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28DD2FFC-1973-1233-8D9F-691255A1E1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4394595"/>
            <a:ext cx="9525000" cy="466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94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DD2650-D85E-5B42-07AF-217E7C11D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3753AE2-490B-9E15-383D-F1361CF978CD}"/>
              </a:ext>
            </a:extLst>
          </p:cNvPr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1091C77-8C5F-8AA5-18F0-BD6E9AA352D6}"/>
              </a:ext>
            </a:extLst>
          </p:cNvPr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AA0CA7FB-0F72-FB16-6FC2-EA9CF9D30F9E}"/>
              </a:ext>
            </a:extLst>
          </p:cNvPr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5F7988F5-33E6-0DE1-F662-635688255F2E}"/>
              </a:ext>
            </a:extLst>
          </p:cNvPr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8C5D77A-51DF-5F9E-4992-64409A5821D9}"/>
                </a:ext>
              </a:extLst>
            </p:cNvPr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BD1D18B6-4EB6-A943-730D-9C53B34AB0CF}"/>
                </a:ext>
              </a:extLst>
            </p:cNvPr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4E949BF7-7CCB-6264-0AFD-01CE2A221492}"/>
              </a:ext>
            </a:extLst>
          </p:cNvPr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7"/>
              </a:lnSpc>
              <a:spcBef>
                <a:spcPct val="0"/>
              </a:spcBef>
            </a:pPr>
            <a:r>
              <a:rPr lang="en-US" sz="1920" b="1" spc="199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16/27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C147762B-F2AD-58B8-BF88-9798D7FB7B68}"/>
              </a:ext>
            </a:extLst>
          </p:cNvPr>
          <p:cNvSpPr txBox="1"/>
          <p:nvPr/>
        </p:nvSpPr>
        <p:spPr>
          <a:xfrm>
            <a:off x="3086100" y="1481617"/>
            <a:ext cx="1211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</a:rPr>
              <a:t>Unrestricted File Upload (OWASP A08:2021)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E749BE8-270C-E550-592F-C6569E8144BF}"/>
              </a:ext>
            </a:extLst>
          </p:cNvPr>
          <p:cNvSpPr txBox="1"/>
          <p:nvPr/>
        </p:nvSpPr>
        <p:spPr>
          <a:xfrm>
            <a:off x="2470745" y="2781300"/>
            <a:ext cx="146972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DVWA allowed upload of files such as `.txt` without validation. In a real system, this could</a:t>
            </a:r>
          </a:p>
          <a:p>
            <a:r>
              <a:rPr lang="en-GB" sz="2400" b="1" dirty="0">
                <a:solidFill>
                  <a:schemeClr val="bg1"/>
                </a:solidFill>
              </a:rPr>
              <a:t>enable remote code execution by uploading malicious scripts.</a:t>
            </a:r>
          </a:p>
          <a:p>
            <a:r>
              <a:rPr lang="en-GB" sz="2400" b="1" dirty="0">
                <a:solidFill>
                  <a:schemeClr val="bg1"/>
                </a:solidFill>
              </a:rPr>
              <a:t>Successful file upload message:</a:t>
            </a:r>
          </a:p>
        </p:txBody>
      </p:sp>
      <p:pic>
        <p:nvPicPr>
          <p:cNvPr id="11" name="Image 10" descr="Une image contenant texte, capture d’écran, Police, conception&#10;&#10;Le contenu généré par l’IA peut être incorrect.">
            <a:extLst>
              <a:ext uri="{FF2B5EF4-FFF2-40B4-BE49-F238E27FC236}">
                <a16:creationId xmlns:a16="http://schemas.microsoft.com/office/drawing/2014/main" id="{EF0EEBC6-53AD-C56C-4F51-E33B1E1A25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076700"/>
            <a:ext cx="9448800" cy="511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212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287000" y="-3232058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555230" y="1866768"/>
            <a:ext cx="4485957" cy="7172315"/>
          </a:xfrm>
          <a:custGeom>
            <a:avLst/>
            <a:gdLst/>
            <a:ahLst/>
            <a:cxnLst/>
            <a:rect l="l" t="t" r="r" b="b"/>
            <a:pathLst>
              <a:path w="4485957" h="7172315">
                <a:moveTo>
                  <a:pt x="0" y="0"/>
                </a:moveTo>
                <a:lnTo>
                  <a:pt x="4485956" y="0"/>
                </a:lnTo>
                <a:lnTo>
                  <a:pt x="4485956" y="7172315"/>
                </a:lnTo>
                <a:lnTo>
                  <a:pt x="0" y="71723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3168891" y="2592645"/>
            <a:ext cx="3516651" cy="5716585"/>
            <a:chOff x="0" y="0"/>
            <a:chExt cx="544821" cy="88564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44821" cy="885649"/>
            </a:xfrm>
            <a:custGeom>
              <a:avLst/>
              <a:gdLst/>
              <a:ahLst/>
              <a:cxnLst/>
              <a:rect l="l" t="t" r="r" b="b"/>
              <a:pathLst>
                <a:path w="544821" h="885649">
                  <a:moveTo>
                    <a:pt x="0" y="0"/>
                  </a:moveTo>
                  <a:lnTo>
                    <a:pt x="544821" y="0"/>
                  </a:lnTo>
                  <a:lnTo>
                    <a:pt x="544821" y="885649"/>
                  </a:lnTo>
                  <a:lnTo>
                    <a:pt x="0" y="885649"/>
                  </a:lnTo>
                  <a:close/>
                </a:path>
              </a:pathLst>
            </a:custGeom>
            <a:blipFill>
              <a:blip r:embed="rId9"/>
              <a:stretch>
                <a:fillRect l="-52949" r="-13604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7"/>
              </a:lnSpc>
              <a:spcBef>
                <a:spcPct val="0"/>
              </a:spcBef>
            </a:pPr>
            <a:r>
              <a:rPr lang="en-US" sz="1920" b="1" spc="199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18/27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006378" y="1069922"/>
            <a:ext cx="13668340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GB" sz="5400" b="1" dirty="0">
                <a:solidFill>
                  <a:schemeClr val="bg1"/>
                </a:solidFill>
              </a:rPr>
              <a:t>Secure Coding Practices </a:t>
            </a:r>
          </a:p>
          <a:p>
            <a:pPr algn="ctr">
              <a:spcBef>
                <a:spcPct val="0"/>
              </a:spcBef>
            </a:pPr>
            <a:r>
              <a:rPr lang="en-GB" sz="5400" b="1" dirty="0">
                <a:solidFill>
                  <a:schemeClr val="bg1"/>
                </a:solidFill>
              </a:rPr>
              <a:t>&amp; SDLC Mapping</a:t>
            </a:r>
            <a:endParaRPr lang="en-US" sz="5400" b="1" dirty="0">
              <a:solidFill>
                <a:schemeClr val="bg1"/>
              </a:solidFill>
              <a:latin typeface="Raleway Ultra-Bold"/>
              <a:ea typeface="Raleway Ultra-Bold"/>
              <a:cs typeface="Raleway Ultra-Bold"/>
              <a:sym typeface="Raleway Ultra-Bold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1472913" y="5682589"/>
            <a:ext cx="666614" cy="666614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32" name="Rectangle 2">
            <a:extLst>
              <a:ext uri="{FF2B5EF4-FFF2-40B4-BE49-F238E27FC236}">
                <a16:creationId xmlns:a16="http://schemas.microsoft.com/office/drawing/2014/main" id="{DFA968E3-4460-F844-CB17-B10CC1336B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4485991"/>
            <a:ext cx="10845756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How to Mitigate Each Vulnerability Using OWASP &amp; NIST Guidelines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7"/>
              </a:lnSpc>
              <a:spcBef>
                <a:spcPct val="0"/>
              </a:spcBef>
            </a:pPr>
            <a:r>
              <a:rPr lang="en-US" sz="1920" b="1" spc="199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19/27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470746" y="3964928"/>
            <a:ext cx="3843838" cy="4472829"/>
            <a:chOff x="0" y="0"/>
            <a:chExt cx="6985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747447" y="3937811"/>
            <a:ext cx="3843838" cy="4472829"/>
            <a:chOff x="0" y="0"/>
            <a:chExt cx="6985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910263" y="3613526"/>
            <a:ext cx="1050230" cy="1222086"/>
            <a:chOff x="0" y="0"/>
            <a:chExt cx="6985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4132081" y="3904786"/>
            <a:ext cx="701843" cy="572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3"/>
              </a:lnSpc>
              <a:spcBef>
                <a:spcPct val="0"/>
              </a:spcBef>
            </a:pPr>
            <a:r>
              <a:rPr lang="en-US" sz="3882" b="1">
                <a:solidFill>
                  <a:srgbClr val="1D386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849835" y="4983197"/>
            <a:ext cx="3085660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8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Secure coding practice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9096667" y="3724467"/>
            <a:ext cx="1050230" cy="1222086"/>
            <a:chOff x="0" y="0"/>
            <a:chExt cx="6985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id="28" name="TextBox 28"/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9318486" y="4015726"/>
            <a:ext cx="701843" cy="572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3"/>
              </a:lnSpc>
              <a:spcBef>
                <a:spcPct val="0"/>
              </a:spcBef>
            </a:pPr>
            <a:r>
              <a:rPr lang="en-US" sz="3882" b="1">
                <a:solidFill>
                  <a:srgbClr val="1D386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02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189870" y="5671024"/>
            <a:ext cx="2844959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0"/>
              </a:lnSpc>
              <a:spcBef>
                <a:spcPct val="0"/>
              </a:spcBef>
            </a:pPr>
            <a:r>
              <a:rPr lang="en-GB" sz="1837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Phase 1 (Requirements): Define allowed input patterns</a:t>
            </a:r>
            <a:r>
              <a:rPr lang="en-US" sz="1837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</a:t>
            </a:r>
          </a:p>
          <a:p>
            <a:pPr algn="ctr">
              <a:lnSpc>
                <a:spcPts val="2130"/>
              </a:lnSpc>
              <a:spcBef>
                <a:spcPct val="0"/>
              </a:spcBef>
            </a:pPr>
            <a:r>
              <a:rPr lang="en-GB" sz="1837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Phase 2 (Development): Implement parameterized queries</a:t>
            </a:r>
            <a:endParaRPr lang="en-US" sz="1837" b="1" dirty="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8148299" y="5143500"/>
            <a:ext cx="3085660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8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SDLC Mapping: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3024148" y="3964928"/>
            <a:ext cx="3843838" cy="4472829"/>
            <a:chOff x="0" y="0"/>
            <a:chExt cx="6985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4" name="TextBox 34"/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4373368" y="3751584"/>
            <a:ext cx="1050230" cy="1222086"/>
            <a:chOff x="0" y="0"/>
            <a:chExt cx="6985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id="37" name="TextBox 37"/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4595187" y="4042843"/>
            <a:ext cx="701843" cy="572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3"/>
              </a:lnSpc>
              <a:spcBef>
                <a:spcPct val="0"/>
              </a:spcBef>
            </a:pPr>
            <a:r>
              <a:rPr lang="en-US" sz="3882" b="1" dirty="0">
                <a:solidFill>
                  <a:srgbClr val="1D386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02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573926" y="6017492"/>
            <a:ext cx="2844959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0"/>
              </a:lnSpc>
              <a:spcBef>
                <a:spcPct val="0"/>
              </a:spcBef>
            </a:pPr>
            <a:r>
              <a:rPr lang="en-GB" sz="1837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Phase 3 (Testing): Run SQLi tests &amp; code reviews</a:t>
            </a:r>
          </a:p>
          <a:p>
            <a:pPr algn="ctr">
              <a:lnSpc>
                <a:spcPts val="2130"/>
              </a:lnSpc>
              <a:spcBef>
                <a:spcPct val="0"/>
              </a:spcBef>
            </a:pPr>
            <a:r>
              <a:rPr lang="en-GB" sz="2000" b="1" dirty="0">
                <a:solidFill>
                  <a:schemeClr val="bg1"/>
                </a:solidFill>
              </a:rPr>
              <a:t>Phase 4 (Operations):</a:t>
            </a:r>
            <a:r>
              <a:rPr lang="en-GB" sz="2000" dirty="0">
                <a:solidFill>
                  <a:schemeClr val="bg1"/>
                </a:solidFill>
              </a:rPr>
              <a:t> Restrict DB access, enable logging</a:t>
            </a:r>
          </a:p>
          <a:p>
            <a:pPr algn="ctr">
              <a:lnSpc>
                <a:spcPts val="2130"/>
              </a:lnSpc>
              <a:spcBef>
                <a:spcPct val="0"/>
              </a:spcBef>
            </a:pPr>
            <a:endParaRPr lang="en-US" sz="1837" b="1" dirty="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3425000" y="5170617"/>
            <a:ext cx="3085660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8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SDLC mapping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DF10D279-2F03-5DE1-14F9-0B7CAF70B07E}"/>
              </a:ext>
            </a:extLst>
          </p:cNvPr>
          <p:cNvSpPr txBox="1"/>
          <p:nvPr/>
        </p:nvSpPr>
        <p:spPr>
          <a:xfrm>
            <a:off x="5069753" y="1069562"/>
            <a:ext cx="101542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800" b="1" dirty="0">
                <a:solidFill>
                  <a:schemeClr val="bg1"/>
                </a:solidFill>
              </a:rPr>
              <a:t>SQL Injection – Mitigation &amp; SDLC Integration</a:t>
            </a:r>
          </a:p>
        </p:txBody>
      </p:sp>
      <p:sp>
        <p:nvSpPr>
          <p:cNvPr id="45" name="Rectangle 3">
            <a:extLst>
              <a:ext uri="{FF2B5EF4-FFF2-40B4-BE49-F238E27FC236}">
                <a16:creationId xmlns:a16="http://schemas.microsoft.com/office/drawing/2014/main" id="{68060098-1F1C-009B-5E46-C1DED5861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774" y="5664639"/>
            <a:ext cx="323202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 parameterized queries / prepared statements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F4614205-0612-DD16-D624-29CB99A86CFC}"/>
              </a:ext>
            </a:extLst>
          </p:cNvPr>
          <p:cNvSpPr txBox="1"/>
          <p:nvPr/>
        </p:nvSpPr>
        <p:spPr>
          <a:xfrm>
            <a:off x="2763849" y="6302005"/>
            <a:ext cx="35317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>
                <a:solidFill>
                  <a:schemeClr val="bg1"/>
                </a:solidFill>
              </a:rPr>
              <a:t>Validate input using regex / allowlists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CB7480BE-BAB7-FFFC-4AAB-D23F0B195249}"/>
              </a:ext>
            </a:extLst>
          </p:cNvPr>
          <p:cNvSpPr txBox="1"/>
          <p:nvPr/>
        </p:nvSpPr>
        <p:spPr>
          <a:xfrm>
            <a:off x="2785551" y="6871943"/>
            <a:ext cx="30845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Restrict DB privileges (least privilege principle)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820400" y="-4528455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495528" y="267073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8915400" y="1943100"/>
            <a:ext cx="13199814" cy="5627536"/>
          </a:xfrm>
          <a:custGeom>
            <a:avLst/>
            <a:gdLst/>
            <a:ahLst/>
            <a:cxnLst/>
            <a:rect l="l" t="t" r="r" b="b"/>
            <a:pathLst>
              <a:path w="13199814" h="5627536">
                <a:moveTo>
                  <a:pt x="13199814" y="0"/>
                </a:moveTo>
                <a:lnTo>
                  <a:pt x="0" y="0"/>
                </a:lnTo>
                <a:lnTo>
                  <a:pt x="0" y="5627536"/>
                </a:lnTo>
                <a:lnTo>
                  <a:pt x="13199814" y="5627536"/>
                </a:lnTo>
                <a:lnTo>
                  <a:pt x="13199814" y="0"/>
                </a:lnTo>
                <a:close/>
              </a:path>
            </a:pathLst>
          </a:custGeom>
          <a:blipFill>
            <a:blip r:embed="rId7">
              <a:alphaModFix amt="43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7"/>
              </a:lnSpc>
              <a:spcBef>
                <a:spcPct val="0"/>
              </a:spcBef>
            </a:pPr>
            <a:r>
              <a:rPr lang="en-US" sz="1920" b="1" spc="199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02/27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65935" y="2922995"/>
            <a:ext cx="5933544" cy="1740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653"/>
              </a:lnSpc>
              <a:spcBef>
                <a:spcPct val="0"/>
              </a:spcBef>
            </a:pPr>
            <a:r>
              <a:rPr lang="en-US" sz="11770" b="1" dirty="0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Agenda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39290" y="305380"/>
            <a:ext cx="9790710" cy="9676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2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GB" sz="4000" dirty="0">
                <a:solidFill>
                  <a:schemeClr val="bg1"/>
                </a:solidFill>
                <a:latin typeface="Arial Black" panose="020B0A04020102020204" pitchFamily="34" charset="0"/>
              </a:rPr>
              <a:t>Objectives</a:t>
            </a:r>
          </a:p>
          <a:p>
            <a:pPr marL="457200" indent="-457200">
              <a:lnSpc>
                <a:spcPct val="2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GB" sz="4000" b="1" dirty="0">
                <a:solidFill>
                  <a:schemeClr val="bg1"/>
                </a:solidFill>
                <a:latin typeface="Arial Black" panose="020B0A04020102020204" pitchFamily="34" charset="0"/>
                <a:ea typeface="Raleway Medium"/>
                <a:cs typeface="Raleway Medium"/>
                <a:sym typeface="Raleway Medium"/>
              </a:rPr>
              <a:t>Approach </a:t>
            </a:r>
          </a:p>
          <a:p>
            <a:pPr marL="457200" indent="-457200">
              <a:lnSpc>
                <a:spcPct val="2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GB" sz="4000" b="1" dirty="0">
                <a:solidFill>
                  <a:schemeClr val="bg1"/>
                </a:solidFill>
                <a:latin typeface="Arial Black" panose="020B0A04020102020204" pitchFamily="34" charset="0"/>
                <a:ea typeface="Raleway Medium"/>
                <a:cs typeface="Raleway Medium"/>
                <a:sym typeface="Raleway Medium"/>
              </a:rPr>
              <a:t>DVWA setup process</a:t>
            </a:r>
          </a:p>
          <a:p>
            <a:pPr marL="457200" indent="-457200">
              <a:lnSpc>
                <a:spcPct val="2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GB" sz="4000" b="1" dirty="0">
                <a:solidFill>
                  <a:schemeClr val="bg1"/>
                </a:solidFill>
                <a:latin typeface="Arial Black" panose="020B0A04020102020204" pitchFamily="34" charset="0"/>
                <a:ea typeface="Raleway Medium"/>
                <a:cs typeface="Raleway Medium"/>
                <a:sym typeface="Raleway Medium"/>
              </a:rPr>
              <a:t>Testing</a:t>
            </a:r>
          </a:p>
          <a:p>
            <a:pPr marL="457200" indent="-457200">
              <a:lnSpc>
                <a:spcPct val="2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GB" sz="4000" b="1" dirty="0">
                <a:solidFill>
                  <a:schemeClr val="bg1"/>
                </a:solidFill>
              </a:rPr>
              <a:t>Secure Coding Practices &amp; </a:t>
            </a:r>
            <a:r>
              <a:rPr lang="en-GB" sz="4000" b="1" dirty="0" err="1">
                <a:solidFill>
                  <a:schemeClr val="bg1"/>
                </a:solidFill>
              </a:rPr>
              <a:t>SDLCMapping</a:t>
            </a:r>
            <a:endParaRPr lang="en-GB" sz="4000" b="1" dirty="0">
              <a:solidFill>
                <a:schemeClr val="bg1"/>
              </a:solidFill>
            </a:endParaRPr>
          </a:p>
          <a:p>
            <a:pPr marL="457200" indent="-457200">
              <a:lnSpc>
                <a:spcPct val="2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GB" sz="4000" b="1" dirty="0">
                <a:solidFill>
                  <a:schemeClr val="bg1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Lessons learned</a:t>
            </a:r>
          </a:p>
          <a:p>
            <a:pPr marL="457200" indent="-457200">
              <a:lnSpc>
                <a:spcPct val="2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GB" sz="4000" b="1" dirty="0">
                <a:solidFill>
                  <a:schemeClr val="bg1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conclusion</a:t>
            </a:r>
            <a:endParaRPr lang="en-US" sz="4000" b="1" dirty="0">
              <a:solidFill>
                <a:schemeClr val="bg1"/>
              </a:solidFill>
              <a:latin typeface="Raleway Ultra-Bold"/>
              <a:ea typeface="Raleway Ultra-Bold"/>
              <a:cs typeface="Raleway Ultra-Bold"/>
              <a:sym typeface="Raleway Ultra-Bold"/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endParaRPr lang="en-GB" sz="4000" b="1" dirty="0">
              <a:solidFill>
                <a:schemeClr val="bg1"/>
              </a:solidFill>
              <a:latin typeface="Arial Black" panose="020B0A04020102020204" pitchFamily="34" charset="0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426114" y="3077415"/>
            <a:ext cx="910966" cy="86389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27" name="Group 16">
            <a:extLst>
              <a:ext uri="{FF2B5EF4-FFF2-40B4-BE49-F238E27FC236}">
                <a16:creationId xmlns:a16="http://schemas.microsoft.com/office/drawing/2014/main" id="{65366D68-E292-4EF6-F602-7EAB79CD6749}"/>
              </a:ext>
            </a:extLst>
          </p:cNvPr>
          <p:cNvGrpSpPr/>
          <p:nvPr/>
        </p:nvGrpSpPr>
        <p:grpSpPr>
          <a:xfrm>
            <a:off x="1403611" y="653245"/>
            <a:ext cx="910966" cy="863890"/>
            <a:chOff x="0" y="0"/>
            <a:chExt cx="812800" cy="812800"/>
          </a:xfrm>
        </p:grpSpPr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2C198868-4249-0C54-E6B0-C3FA0141F98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29" name="TextBox 18">
              <a:extLst>
                <a:ext uri="{FF2B5EF4-FFF2-40B4-BE49-F238E27FC236}">
                  <a16:creationId xmlns:a16="http://schemas.microsoft.com/office/drawing/2014/main" id="{8A5C7CF8-BA75-F652-BC74-E722F1BAF84B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30" name="Group 16">
            <a:extLst>
              <a:ext uri="{FF2B5EF4-FFF2-40B4-BE49-F238E27FC236}">
                <a16:creationId xmlns:a16="http://schemas.microsoft.com/office/drawing/2014/main" id="{4AD7553F-1B2B-FEC8-6052-D35AC6BEAC97}"/>
              </a:ext>
            </a:extLst>
          </p:cNvPr>
          <p:cNvGrpSpPr/>
          <p:nvPr/>
        </p:nvGrpSpPr>
        <p:grpSpPr>
          <a:xfrm>
            <a:off x="1395541" y="1880092"/>
            <a:ext cx="910966" cy="863890"/>
            <a:chOff x="0" y="0"/>
            <a:chExt cx="812800" cy="812800"/>
          </a:xfrm>
        </p:grpSpPr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362D47F9-5D5E-512A-3244-63BFB16519B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32" name="TextBox 18">
              <a:extLst>
                <a:ext uri="{FF2B5EF4-FFF2-40B4-BE49-F238E27FC236}">
                  <a16:creationId xmlns:a16="http://schemas.microsoft.com/office/drawing/2014/main" id="{C287A25D-8D2C-470F-43C2-D462ECBBF22F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33" name="Group 16">
            <a:extLst>
              <a:ext uri="{FF2B5EF4-FFF2-40B4-BE49-F238E27FC236}">
                <a16:creationId xmlns:a16="http://schemas.microsoft.com/office/drawing/2014/main" id="{424F3398-9FB8-A5F4-B62C-DF34086F4761}"/>
              </a:ext>
            </a:extLst>
          </p:cNvPr>
          <p:cNvGrpSpPr/>
          <p:nvPr/>
        </p:nvGrpSpPr>
        <p:grpSpPr>
          <a:xfrm>
            <a:off x="1403611" y="4278043"/>
            <a:ext cx="910966" cy="863890"/>
            <a:chOff x="0" y="0"/>
            <a:chExt cx="812800" cy="812800"/>
          </a:xfrm>
        </p:grpSpPr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5C4F9DE0-658A-91E3-BFFF-820DACF96C2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35" name="TextBox 18">
              <a:extLst>
                <a:ext uri="{FF2B5EF4-FFF2-40B4-BE49-F238E27FC236}">
                  <a16:creationId xmlns:a16="http://schemas.microsoft.com/office/drawing/2014/main" id="{C2BDA385-7120-7811-8114-2EA518687D2E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36" name="Group 16">
            <a:extLst>
              <a:ext uri="{FF2B5EF4-FFF2-40B4-BE49-F238E27FC236}">
                <a16:creationId xmlns:a16="http://schemas.microsoft.com/office/drawing/2014/main" id="{F4591B52-27DF-BF81-C2AA-7FF758FCE133}"/>
              </a:ext>
            </a:extLst>
          </p:cNvPr>
          <p:cNvGrpSpPr/>
          <p:nvPr/>
        </p:nvGrpSpPr>
        <p:grpSpPr>
          <a:xfrm>
            <a:off x="1315999" y="5494030"/>
            <a:ext cx="910966" cy="863890"/>
            <a:chOff x="0" y="0"/>
            <a:chExt cx="812800" cy="812800"/>
          </a:xfrm>
        </p:grpSpPr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1C46D697-3E39-A9AC-B980-19C7B99D7AA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38" name="TextBox 18">
              <a:extLst>
                <a:ext uri="{FF2B5EF4-FFF2-40B4-BE49-F238E27FC236}">
                  <a16:creationId xmlns:a16="http://schemas.microsoft.com/office/drawing/2014/main" id="{03C6B30B-8191-EF84-8028-F725A911ADB7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39" name="Group 16">
            <a:extLst>
              <a:ext uri="{FF2B5EF4-FFF2-40B4-BE49-F238E27FC236}">
                <a16:creationId xmlns:a16="http://schemas.microsoft.com/office/drawing/2014/main" id="{12238752-F08D-E77C-4168-9A152C2B597E}"/>
              </a:ext>
            </a:extLst>
          </p:cNvPr>
          <p:cNvGrpSpPr/>
          <p:nvPr/>
        </p:nvGrpSpPr>
        <p:grpSpPr>
          <a:xfrm>
            <a:off x="1334042" y="7959652"/>
            <a:ext cx="910966" cy="863890"/>
            <a:chOff x="0" y="0"/>
            <a:chExt cx="812800" cy="812800"/>
          </a:xfrm>
        </p:grpSpPr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A4401853-A42D-4D19-B8C7-DD753F9F330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41" name="TextBox 18">
              <a:extLst>
                <a:ext uri="{FF2B5EF4-FFF2-40B4-BE49-F238E27FC236}">
                  <a16:creationId xmlns:a16="http://schemas.microsoft.com/office/drawing/2014/main" id="{823D1F47-6929-BCA4-0072-D2D162CE69ED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42" name="Group 16">
            <a:extLst>
              <a:ext uri="{FF2B5EF4-FFF2-40B4-BE49-F238E27FC236}">
                <a16:creationId xmlns:a16="http://schemas.microsoft.com/office/drawing/2014/main" id="{35E86CEE-085D-5E1F-33DE-0DBC4A6E3344}"/>
              </a:ext>
            </a:extLst>
          </p:cNvPr>
          <p:cNvGrpSpPr/>
          <p:nvPr/>
        </p:nvGrpSpPr>
        <p:grpSpPr>
          <a:xfrm>
            <a:off x="1334042" y="6712043"/>
            <a:ext cx="910966" cy="863890"/>
            <a:chOff x="0" y="0"/>
            <a:chExt cx="812800" cy="812800"/>
          </a:xfrm>
        </p:grpSpPr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282E4923-A0AD-0F68-EA57-325954399D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44" name="TextBox 18">
              <a:extLst>
                <a:ext uri="{FF2B5EF4-FFF2-40B4-BE49-F238E27FC236}">
                  <a16:creationId xmlns:a16="http://schemas.microsoft.com/office/drawing/2014/main" id="{072B210D-8790-8B1C-2E1E-D97D436A0DFE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428513-6C52-7AAD-9E58-04164E51B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279EAA4-699C-FE37-4875-9215BC9A407B}"/>
              </a:ext>
            </a:extLst>
          </p:cNvPr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3355F97-680E-666C-D7E8-26C4A856118D}"/>
              </a:ext>
            </a:extLst>
          </p:cNvPr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1096285-CED3-BBE6-D109-B362744FE858}"/>
              </a:ext>
            </a:extLst>
          </p:cNvPr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3CB55D82-9B2B-E5DE-0D10-AF337EFCA0B5}"/>
              </a:ext>
            </a:extLst>
          </p:cNvPr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1E4253E-EA15-A033-35C6-E17923C2C249}"/>
                </a:ext>
              </a:extLst>
            </p:cNvPr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B8BCE3BE-D86A-9902-3BFA-978EF5081F1D}"/>
                </a:ext>
              </a:extLst>
            </p:cNvPr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8B1EB25C-8991-D4A0-860C-0EF4E0E6324A}"/>
              </a:ext>
            </a:extLst>
          </p:cNvPr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7"/>
              </a:lnSpc>
              <a:spcBef>
                <a:spcPct val="0"/>
              </a:spcBef>
            </a:pPr>
            <a:r>
              <a:rPr lang="en-US" sz="1920" b="1" spc="199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20/27</a:t>
            </a:r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A72CAEFC-5655-6ED0-49FA-2E5535CCC2B0}"/>
              </a:ext>
            </a:extLst>
          </p:cNvPr>
          <p:cNvGrpSpPr/>
          <p:nvPr/>
        </p:nvGrpSpPr>
        <p:grpSpPr>
          <a:xfrm>
            <a:off x="2470746" y="3964928"/>
            <a:ext cx="3843838" cy="4472829"/>
            <a:chOff x="0" y="0"/>
            <a:chExt cx="698500" cy="8128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0A835A86-EA06-6E5F-3793-C9C257EDE511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1AF43C89-A8BF-2335-8B71-A604E655CFBC}"/>
                </a:ext>
              </a:extLst>
            </p:cNvPr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78CEA6FE-F930-ED2C-C8C6-79C19439DFE9}"/>
              </a:ext>
            </a:extLst>
          </p:cNvPr>
          <p:cNvGrpSpPr/>
          <p:nvPr/>
        </p:nvGrpSpPr>
        <p:grpSpPr>
          <a:xfrm>
            <a:off x="7747447" y="3937811"/>
            <a:ext cx="3843838" cy="4472829"/>
            <a:chOff x="0" y="0"/>
            <a:chExt cx="6985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0ED0F52E-8E22-E69D-2865-A185DB31790D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8DB715EF-BB16-91D4-F716-5577502D48F5}"/>
                </a:ext>
              </a:extLst>
            </p:cNvPr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81942B78-9DCF-0EE7-6A29-A1772DB13DCF}"/>
              </a:ext>
            </a:extLst>
          </p:cNvPr>
          <p:cNvGrpSpPr/>
          <p:nvPr/>
        </p:nvGrpSpPr>
        <p:grpSpPr>
          <a:xfrm>
            <a:off x="3910263" y="3613526"/>
            <a:ext cx="1050230" cy="1222086"/>
            <a:chOff x="0" y="0"/>
            <a:chExt cx="6985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E4F88077-2F07-7B7C-7D77-9006D64C7D22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392E8F12-683D-04DB-314D-A539CC568812}"/>
                </a:ext>
              </a:extLst>
            </p:cNvPr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580A285B-3BB2-04E7-4744-83CCFE8371FB}"/>
              </a:ext>
            </a:extLst>
          </p:cNvPr>
          <p:cNvSpPr txBox="1"/>
          <p:nvPr/>
        </p:nvSpPr>
        <p:spPr>
          <a:xfrm>
            <a:off x="4132081" y="3904786"/>
            <a:ext cx="701843" cy="572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3"/>
              </a:lnSpc>
              <a:spcBef>
                <a:spcPct val="0"/>
              </a:spcBef>
            </a:pPr>
            <a:r>
              <a:rPr lang="en-US" sz="3882" b="1">
                <a:solidFill>
                  <a:srgbClr val="1D386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01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930BA5CD-B30A-023B-64A7-70F816CF8795}"/>
              </a:ext>
            </a:extLst>
          </p:cNvPr>
          <p:cNvSpPr txBox="1"/>
          <p:nvPr/>
        </p:nvSpPr>
        <p:spPr>
          <a:xfrm>
            <a:off x="2849835" y="4983197"/>
            <a:ext cx="3085660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8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Secure coding practice</a:t>
            </a:r>
          </a:p>
        </p:txBody>
      </p:sp>
      <p:grpSp>
        <p:nvGrpSpPr>
          <p:cNvPr id="26" name="Group 26">
            <a:extLst>
              <a:ext uri="{FF2B5EF4-FFF2-40B4-BE49-F238E27FC236}">
                <a16:creationId xmlns:a16="http://schemas.microsoft.com/office/drawing/2014/main" id="{BECAC48F-1889-7750-0BCF-3CA20E9991D6}"/>
              </a:ext>
            </a:extLst>
          </p:cNvPr>
          <p:cNvGrpSpPr/>
          <p:nvPr/>
        </p:nvGrpSpPr>
        <p:grpSpPr>
          <a:xfrm>
            <a:off x="9096667" y="3724467"/>
            <a:ext cx="1050230" cy="1222086"/>
            <a:chOff x="0" y="0"/>
            <a:chExt cx="698500" cy="812800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14245315-3FFC-D5AD-FD73-E3A934250B8B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85273E4E-0C05-9F79-CA80-B71AF849A1D9}"/>
                </a:ext>
              </a:extLst>
            </p:cNvPr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29" name="TextBox 29">
            <a:extLst>
              <a:ext uri="{FF2B5EF4-FFF2-40B4-BE49-F238E27FC236}">
                <a16:creationId xmlns:a16="http://schemas.microsoft.com/office/drawing/2014/main" id="{1A02A0C9-BA1F-41F2-0CB8-AEA040AB48EC}"/>
              </a:ext>
            </a:extLst>
          </p:cNvPr>
          <p:cNvSpPr txBox="1"/>
          <p:nvPr/>
        </p:nvSpPr>
        <p:spPr>
          <a:xfrm>
            <a:off x="9318486" y="4015726"/>
            <a:ext cx="701843" cy="572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3"/>
              </a:lnSpc>
              <a:spcBef>
                <a:spcPct val="0"/>
              </a:spcBef>
            </a:pPr>
            <a:r>
              <a:rPr lang="en-US" sz="3882" b="1">
                <a:solidFill>
                  <a:srgbClr val="1D386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02</a:t>
            </a: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FB9A782E-01E8-152F-252A-FB40E7091933}"/>
              </a:ext>
            </a:extLst>
          </p:cNvPr>
          <p:cNvSpPr txBox="1"/>
          <p:nvPr/>
        </p:nvSpPr>
        <p:spPr>
          <a:xfrm>
            <a:off x="8189870" y="5671024"/>
            <a:ext cx="2844959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0"/>
              </a:lnSpc>
              <a:spcBef>
                <a:spcPct val="0"/>
              </a:spcBef>
            </a:pPr>
            <a:r>
              <a:rPr lang="en-GB" sz="1837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Requirements: Identify authentication flow and set password policies.</a:t>
            </a:r>
          </a:p>
          <a:p>
            <a:pPr algn="ctr">
              <a:lnSpc>
                <a:spcPts val="2130"/>
              </a:lnSpc>
              <a:spcBef>
                <a:spcPct val="0"/>
              </a:spcBef>
            </a:pPr>
            <a:r>
              <a:rPr lang="en-GB" sz="1837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Design: Integrate CAPTCHA and MFA early in design.</a:t>
            </a:r>
            <a:endParaRPr lang="en-US" sz="1837" b="1" dirty="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36A6F496-B1CB-6668-22DB-30E227763C5F}"/>
              </a:ext>
            </a:extLst>
          </p:cNvPr>
          <p:cNvSpPr txBox="1"/>
          <p:nvPr/>
        </p:nvSpPr>
        <p:spPr>
          <a:xfrm>
            <a:off x="8148299" y="5143500"/>
            <a:ext cx="3085660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8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SDLC Mapping:</a:t>
            </a:r>
          </a:p>
        </p:txBody>
      </p:sp>
      <p:grpSp>
        <p:nvGrpSpPr>
          <p:cNvPr id="32" name="Group 32">
            <a:extLst>
              <a:ext uri="{FF2B5EF4-FFF2-40B4-BE49-F238E27FC236}">
                <a16:creationId xmlns:a16="http://schemas.microsoft.com/office/drawing/2014/main" id="{D94D0F7B-042D-19FE-678D-59BE35825E7E}"/>
              </a:ext>
            </a:extLst>
          </p:cNvPr>
          <p:cNvGrpSpPr/>
          <p:nvPr/>
        </p:nvGrpSpPr>
        <p:grpSpPr>
          <a:xfrm>
            <a:off x="13024148" y="3964928"/>
            <a:ext cx="3843838" cy="4472829"/>
            <a:chOff x="0" y="0"/>
            <a:chExt cx="698500" cy="812800"/>
          </a:xfrm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83B57129-3501-FBE3-A549-7213E364D255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4E7574BB-8597-7806-815F-E6E3041FA3F8}"/>
                </a:ext>
              </a:extLst>
            </p:cNvPr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B334611F-D03F-2122-B9F4-146B286755B0}"/>
              </a:ext>
            </a:extLst>
          </p:cNvPr>
          <p:cNvGrpSpPr/>
          <p:nvPr/>
        </p:nvGrpSpPr>
        <p:grpSpPr>
          <a:xfrm>
            <a:off x="14373368" y="3751584"/>
            <a:ext cx="1050230" cy="1222086"/>
            <a:chOff x="0" y="0"/>
            <a:chExt cx="698500" cy="812800"/>
          </a:xfrm>
        </p:grpSpPr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09718AB4-1439-7677-70D4-596EAC29844B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id="37" name="TextBox 37">
              <a:extLst>
                <a:ext uri="{FF2B5EF4-FFF2-40B4-BE49-F238E27FC236}">
                  <a16:creationId xmlns:a16="http://schemas.microsoft.com/office/drawing/2014/main" id="{8A2A5E84-4941-699B-FD0A-76FB9B1C472D}"/>
                </a:ext>
              </a:extLst>
            </p:cNvPr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38" name="TextBox 38">
            <a:extLst>
              <a:ext uri="{FF2B5EF4-FFF2-40B4-BE49-F238E27FC236}">
                <a16:creationId xmlns:a16="http://schemas.microsoft.com/office/drawing/2014/main" id="{C365ED21-30A0-73D8-4910-5FDF8EB2CC33}"/>
              </a:ext>
            </a:extLst>
          </p:cNvPr>
          <p:cNvSpPr txBox="1"/>
          <p:nvPr/>
        </p:nvSpPr>
        <p:spPr>
          <a:xfrm>
            <a:off x="14595187" y="4042843"/>
            <a:ext cx="701843" cy="572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3"/>
              </a:lnSpc>
              <a:spcBef>
                <a:spcPct val="0"/>
              </a:spcBef>
            </a:pPr>
            <a:r>
              <a:rPr lang="en-US" sz="3882" b="1" dirty="0">
                <a:solidFill>
                  <a:srgbClr val="1D386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02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438F78DC-CE81-5DAF-D925-952256F2190B}"/>
              </a:ext>
            </a:extLst>
          </p:cNvPr>
          <p:cNvSpPr txBox="1"/>
          <p:nvPr/>
        </p:nvSpPr>
        <p:spPr>
          <a:xfrm>
            <a:off x="13523587" y="5637606"/>
            <a:ext cx="2844959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0"/>
              </a:lnSpc>
              <a:spcBef>
                <a:spcPct val="0"/>
              </a:spcBef>
            </a:pPr>
            <a:r>
              <a:rPr lang="en-GB" sz="1837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Development: Use libraries for rate-limiting and login attempt tracking.</a:t>
            </a:r>
          </a:p>
          <a:p>
            <a:pPr algn="ctr">
              <a:lnSpc>
                <a:spcPts val="2130"/>
              </a:lnSpc>
              <a:spcBef>
                <a:spcPct val="0"/>
              </a:spcBef>
            </a:pPr>
            <a:r>
              <a:rPr lang="en-GB" sz="1837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Testing: Simulate brute-force attempts using automated tools like Burp Suite.</a:t>
            </a:r>
            <a:endParaRPr lang="en-US" sz="1837" b="1" dirty="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81E93B4F-76E1-3378-463C-D7A99F5B9770}"/>
              </a:ext>
            </a:extLst>
          </p:cNvPr>
          <p:cNvSpPr txBox="1"/>
          <p:nvPr/>
        </p:nvSpPr>
        <p:spPr>
          <a:xfrm>
            <a:off x="13425000" y="5170617"/>
            <a:ext cx="3085660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8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SDLC mapping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C60C51BF-F9D7-9256-67A2-C4C9017AAFD2}"/>
              </a:ext>
            </a:extLst>
          </p:cNvPr>
          <p:cNvSpPr txBox="1"/>
          <p:nvPr/>
        </p:nvSpPr>
        <p:spPr>
          <a:xfrm>
            <a:off x="5069753" y="1069562"/>
            <a:ext cx="101542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800" b="1" dirty="0">
                <a:solidFill>
                  <a:schemeClr val="bg1"/>
                </a:solidFill>
              </a:rPr>
              <a:t>Brute Force – Mitigation &amp; SDLC Integration</a:t>
            </a:r>
          </a:p>
        </p:txBody>
      </p:sp>
      <p:sp>
        <p:nvSpPr>
          <p:cNvPr id="45" name="Rectangle 3">
            <a:extLst>
              <a:ext uri="{FF2B5EF4-FFF2-40B4-BE49-F238E27FC236}">
                <a16:creationId xmlns:a16="http://schemas.microsoft.com/office/drawing/2014/main" id="{82BB6A8C-027F-232C-5279-4742CB028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774" y="5526140"/>
            <a:ext cx="323202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Lockouts, 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CAPTCHA, 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MFA, 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rate-limiting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46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907AC8-80CA-6FC5-A459-13692ACDE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28F2A74-BF18-31DF-5B7D-F033233C4A2D}"/>
              </a:ext>
            </a:extLst>
          </p:cNvPr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76C94FE-437D-FB95-F826-A469AD530940}"/>
              </a:ext>
            </a:extLst>
          </p:cNvPr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3B0D9604-5C71-2012-659C-2C4B54B6858D}"/>
              </a:ext>
            </a:extLst>
          </p:cNvPr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4ECEF305-63C1-8B68-E1D8-550A637BC2C6}"/>
              </a:ext>
            </a:extLst>
          </p:cNvPr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3858886-5BA1-69E4-D6D6-CCFD02FA01AD}"/>
                </a:ext>
              </a:extLst>
            </p:cNvPr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7822D9FE-4507-597F-E098-30FF46B3F617}"/>
                </a:ext>
              </a:extLst>
            </p:cNvPr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46CFDFEF-A7EA-A4B5-41B8-76839F445769}"/>
              </a:ext>
            </a:extLst>
          </p:cNvPr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7"/>
              </a:lnSpc>
              <a:spcBef>
                <a:spcPct val="0"/>
              </a:spcBef>
            </a:pPr>
            <a:r>
              <a:rPr lang="en-US" sz="1920" b="1" spc="199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21/27</a:t>
            </a:r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A5C87875-AA3B-F312-3557-3AD9BA544B09}"/>
              </a:ext>
            </a:extLst>
          </p:cNvPr>
          <p:cNvGrpSpPr/>
          <p:nvPr/>
        </p:nvGrpSpPr>
        <p:grpSpPr>
          <a:xfrm>
            <a:off x="2470746" y="3964928"/>
            <a:ext cx="3843838" cy="4472829"/>
            <a:chOff x="0" y="0"/>
            <a:chExt cx="698500" cy="8128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D66DF406-6A14-0813-B6AE-A24FEA1B57DC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4F11522B-1A04-3CF4-E4D5-76B7BCC43246}"/>
                </a:ext>
              </a:extLst>
            </p:cNvPr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0714AE76-04E3-E8F0-AD23-099D6733D6C4}"/>
              </a:ext>
            </a:extLst>
          </p:cNvPr>
          <p:cNvGrpSpPr/>
          <p:nvPr/>
        </p:nvGrpSpPr>
        <p:grpSpPr>
          <a:xfrm>
            <a:off x="7747447" y="3937811"/>
            <a:ext cx="3843838" cy="4472829"/>
            <a:chOff x="0" y="0"/>
            <a:chExt cx="6985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597DBE64-8380-67C6-54A7-ABA91A780EE3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9CF45EC2-B5A8-0F43-1127-D504EFE925F6}"/>
                </a:ext>
              </a:extLst>
            </p:cNvPr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6D0E9A38-1DC0-2F33-D252-0612EDA3E933}"/>
              </a:ext>
            </a:extLst>
          </p:cNvPr>
          <p:cNvGrpSpPr/>
          <p:nvPr/>
        </p:nvGrpSpPr>
        <p:grpSpPr>
          <a:xfrm>
            <a:off x="3910263" y="3613526"/>
            <a:ext cx="1050230" cy="1222086"/>
            <a:chOff x="0" y="0"/>
            <a:chExt cx="6985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9D30CB95-E016-EFF3-7C95-B296A3B88D48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5ABBABFD-BBFE-CEC9-C1D8-E5276B8983B1}"/>
                </a:ext>
              </a:extLst>
            </p:cNvPr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51A70524-BD33-9A83-3484-073A108C9E3E}"/>
              </a:ext>
            </a:extLst>
          </p:cNvPr>
          <p:cNvSpPr txBox="1"/>
          <p:nvPr/>
        </p:nvSpPr>
        <p:spPr>
          <a:xfrm>
            <a:off x="4132081" y="3904786"/>
            <a:ext cx="701843" cy="572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3"/>
              </a:lnSpc>
              <a:spcBef>
                <a:spcPct val="0"/>
              </a:spcBef>
            </a:pPr>
            <a:r>
              <a:rPr lang="en-US" sz="3882" b="1">
                <a:solidFill>
                  <a:srgbClr val="1D386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01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3572D644-07BB-5CB8-3404-311494C20606}"/>
              </a:ext>
            </a:extLst>
          </p:cNvPr>
          <p:cNvSpPr txBox="1"/>
          <p:nvPr/>
        </p:nvSpPr>
        <p:spPr>
          <a:xfrm>
            <a:off x="2849835" y="4983197"/>
            <a:ext cx="3085660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8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Secure coding practice</a:t>
            </a:r>
          </a:p>
        </p:txBody>
      </p:sp>
      <p:grpSp>
        <p:nvGrpSpPr>
          <p:cNvPr id="26" name="Group 26">
            <a:extLst>
              <a:ext uri="{FF2B5EF4-FFF2-40B4-BE49-F238E27FC236}">
                <a16:creationId xmlns:a16="http://schemas.microsoft.com/office/drawing/2014/main" id="{8F6C42CF-4C60-02B8-A14D-EB2559940D93}"/>
              </a:ext>
            </a:extLst>
          </p:cNvPr>
          <p:cNvGrpSpPr/>
          <p:nvPr/>
        </p:nvGrpSpPr>
        <p:grpSpPr>
          <a:xfrm>
            <a:off x="9096667" y="3724467"/>
            <a:ext cx="1050230" cy="1222086"/>
            <a:chOff x="0" y="0"/>
            <a:chExt cx="698500" cy="812800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E897E953-3C22-2165-2F63-09D4FA423E6E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9C956898-478B-F042-FC6D-0D369B2FD5B7}"/>
                </a:ext>
              </a:extLst>
            </p:cNvPr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29" name="TextBox 29">
            <a:extLst>
              <a:ext uri="{FF2B5EF4-FFF2-40B4-BE49-F238E27FC236}">
                <a16:creationId xmlns:a16="http://schemas.microsoft.com/office/drawing/2014/main" id="{5EC0A1F9-993E-B9AD-CC9E-22F564A2BDFC}"/>
              </a:ext>
            </a:extLst>
          </p:cNvPr>
          <p:cNvSpPr txBox="1"/>
          <p:nvPr/>
        </p:nvSpPr>
        <p:spPr>
          <a:xfrm>
            <a:off x="9318486" y="4015726"/>
            <a:ext cx="701843" cy="572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3"/>
              </a:lnSpc>
              <a:spcBef>
                <a:spcPct val="0"/>
              </a:spcBef>
            </a:pPr>
            <a:r>
              <a:rPr lang="en-US" sz="3882" b="1">
                <a:solidFill>
                  <a:srgbClr val="1D386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02</a:t>
            </a: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AC7BD915-42D9-3797-21C5-FD109C43C295}"/>
              </a:ext>
            </a:extLst>
          </p:cNvPr>
          <p:cNvSpPr txBox="1"/>
          <p:nvPr/>
        </p:nvSpPr>
        <p:spPr>
          <a:xfrm>
            <a:off x="8189870" y="5671024"/>
            <a:ext cx="3240130" cy="1130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ctr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1837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Requirements → Define encoding </a:t>
            </a:r>
          </a:p>
          <a:p>
            <a:pPr marL="342900" indent="-342900" algn="ctr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1837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contexts Dev → Use secure templates</a:t>
            </a:r>
            <a:endParaRPr lang="en-US" sz="1837" b="1" dirty="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2856E61F-6B26-E4BB-DABF-05B5D46DBC8B}"/>
              </a:ext>
            </a:extLst>
          </p:cNvPr>
          <p:cNvSpPr txBox="1"/>
          <p:nvPr/>
        </p:nvSpPr>
        <p:spPr>
          <a:xfrm>
            <a:off x="8148299" y="5143500"/>
            <a:ext cx="3085660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8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SDLC Mapping:</a:t>
            </a:r>
          </a:p>
        </p:txBody>
      </p:sp>
      <p:grpSp>
        <p:nvGrpSpPr>
          <p:cNvPr id="32" name="Group 32">
            <a:extLst>
              <a:ext uri="{FF2B5EF4-FFF2-40B4-BE49-F238E27FC236}">
                <a16:creationId xmlns:a16="http://schemas.microsoft.com/office/drawing/2014/main" id="{F2CFC9DC-A235-9CFD-23C9-F1760EA6EF53}"/>
              </a:ext>
            </a:extLst>
          </p:cNvPr>
          <p:cNvGrpSpPr/>
          <p:nvPr/>
        </p:nvGrpSpPr>
        <p:grpSpPr>
          <a:xfrm>
            <a:off x="13024148" y="3964928"/>
            <a:ext cx="3843838" cy="4472829"/>
            <a:chOff x="0" y="0"/>
            <a:chExt cx="698500" cy="812800"/>
          </a:xfrm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5EE25FC0-AB74-D9FD-FEDE-1AA347633F32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7EF7D149-DF6E-5871-A6BD-279DA0CB95CF}"/>
                </a:ext>
              </a:extLst>
            </p:cNvPr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40768025-9E32-5ECD-C78C-7A2D5244D2AF}"/>
              </a:ext>
            </a:extLst>
          </p:cNvPr>
          <p:cNvGrpSpPr/>
          <p:nvPr/>
        </p:nvGrpSpPr>
        <p:grpSpPr>
          <a:xfrm>
            <a:off x="14373368" y="3751584"/>
            <a:ext cx="1050230" cy="1222086"/>
            <a:chOff x="0" y="0"/>
            <a:chExt cx="698500" cy="812800"/>
          </a:xfrm>
        </p:grpSpPr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9426EAD6-0100-BA42-B594-B99B4A86CFB4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id="37" name="TextBox 37">
              <a:extLst>
                <a:ext uri="{FF2B5EF4-FFF2-40B4-BE49-F238E27FC236}">
                  <a16:creationId xmlns:a16="http://schemas.microsoft.com/office/drawing/2014/main" id="{A1F4C7A8-7843-3E16-ED8E-13380D9EDC87}"/>
                </a:ext>
              </a:extLst>
            </p:cNvPr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38" name="TextBox 38">
            <a:extLst>
              <a:ext uri="{FF2B5EF4-FFF2-40B4-BE49-F238E27FC236}">
                <a16:creationId xmlns:a16="http://schemas.microsoft.com/office/drawing/2014/main" id="{27AE6744-B8E9-18EC-3172-1B0EFB103F0D}"/>
              </a:ext>
            </a:extLst>
          </p:cNvPr>
          <p:cNvSpPr txBox="1"/>
          <p:nvPr/>
        </p:nvSpPr>
        <p:spPr>
          <a:xfrm>
            <a:off x="14595187" y="4042843"/>
            <a:ext cx="701843" cy="572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3"/>
              </a:lnSpc>
              <a:spcBef>
                <a:spcPct val="0"/>
              </a:spcBef>
            </a:pPr>
            <a:r>
              <a:rPr lang="en-US" sz="3882" b="1" dirty="0">
                <a:solidFill>
                  <a:srgbClr val="1D386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02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78E17FB4-768B-2763-3CBA-7C978CB2EFC9}"/>
              </a:ext>
            </a:extLst>
          </p:cNvPr>
          <p:cNvSpPr txBox="1"/>
          <p:nvPr/>
        </p:nvSpPr>
        <p:spPr>
          <a:xfrm>
            <a:off x="13523587" y="5637606"/>
            <a:ext cx="2844959" cy="1792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ctr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Testing → XSS scanning (e.g., ZAP) </a:t>
            </a:r>
          </a:p>
          <a:p>
            <a:pPr marL="342900" indent="-342900" algn="ctr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Deployment → Set HTTP/CSP headers</a:t>
            </a:r>
            <a:endParaRPr lang="en-US" sz="2000" b="1" dirty="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A9B2FD85-E667-6308-45C4-78FA1FFC4188}"/>
              </a:ext>
            </a:extLst>
          </p:cNvPr>
          <p:cNvSpPr txBox="1"/>
          <p:nvPr/>
        </p:nvSpPr>
        <p:spPr>
          <a:xfrm>
            <a:off x="13425000" y="5170617"/>
            <a:ext cx="3085660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8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SDLC mapping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96997E36-DEA7-BA65-5539-0AADFA883650}"/>
              </a:ext>
            </a:extLst>
          </p:cNvPr>
          <p:cNvSpPr txBox="1"/>
          <p:nvPr/>
        </p:nvSpPr>
        <p:spPr>
          <a:xfrm>
            <a:off x="4796218" y="1066118"/>
            <a:ext cx="101542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b="1" dirty="0">
                <a:solidFill>
                  <a:schemeClr val="bg1"/>
                </a:solidFill>
              </a:rPr>
              <a:t>🔹 XSS – Mitigation &amp; SDLC Integration</a:t>
            </a:r>
          </a:p>
        </p:txBody>
      </p:sp>
      <p:sp>
        <p:nvSpPr>
          <p:cNvPr id="45" name="Rectangle 3">
            <a:extLst>
              <a:ext uri="{FF2B5EF4-FFF2-40B4-BE49-F238E27FC236}">
                <a16:creationId xmlns:a16="http://schemas.microsoft.com/office/drawing/2014/main" id="{6B96B2A3-CE6D-1ABE-241F-EC2871242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774" y="5664639"/>
            <a:ext cx="323202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Sanitize input, 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encode output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 CSP headers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848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50A7DC-EA66-D380-D3FF-B01F8DCE9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0F0CFD7-AC18-6C19-AD0A-1A219D3D6904}"/>
              </a:ext>
            </a:extLst>
          </p:cNvPr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DC1BFEE-12C6-EBB3-190B-148020C227BB}"/>
              </a:ext>
            </a:extLst>
          </p:cNvPr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371AA634-234A-7323-0D5B-7E702E567DD6}"/>
              </a:ext>
            </a:extLst>
          </p:cNvPr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E48D89D5-25C5-A595-BACA-2592FBDF4C5A}"/>
              </a:ext>
            </a:extLst>
          </p:cNvPr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2121A7D-AB08-ACD5-D515-1424CF4964F7}"/>
                </a:ext>
              </a:extLst>
            </p:cNvPr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B5868533-EE87-308C-E86F-4F157013A0F3}"/>
                </a:ext>
              </a:extLst>
            </p:cNvPr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D0055462-09C7-6914-FA3C-6A3C76C9A966}"/>
              </a:ext>
            </a:extLst>
          </p:cNvPr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7"/>
              </a:lnSpc>
              <a:spcBef>
                <a:spcPct val="0"/>
              </a:spcBef>
            </a:pPr>
            <a:r>
              <a:rPr lang="en-US" sz="1920" b="1" spc="199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22/27</a:t>
            </a:r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1CC301ED-9117-7755-E758-5423602745A7}"/>
              </a:ext>
            </a:extLst>
          </p:cNvPr>
          <p:cNvGrpSpPr/>
          <p:nvPr/>
        </p:nvGrpSpPr>
        <p:grpSpPr>
          <a:xfrm>
            <a:off x="2470746" y="3964928"/>
            <a:ext cx="3843838" cy="4472829"/>
            <a:chOff x="0" y="0"/>
            <a:chExt cx="698500" cy="8128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7DC5E256-E32A-71B9-CADB-DC8680A0172F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8B4F1979-071F-F283-107E-7178EAA14989}"/>
                </a:ext>
              </a:extLst>
            </p:cNvPr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ACB06A68-FA6F-7451-4D55-C521E25186CB}"/>
              </a:ext>
            </a:extLst>
          </p:cNvPr>
          <p:cNvGrpSpPr/>
          <p:nvPr/>
        </p:nvGrpSpPr>
        <p:grpSpPr>
          <a:xfrm>
            <a:off x="7747447" y="3937811"/>
            <a:ext cx="3843838" cy="4472829"/>
            <a:chOff x="0" y="0"/>
            <a:chExt cx="6985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B04FF174-C712-D4CB-FA68-70F879D33227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AE9EE593-E1B5-5037-B836-89035ABD4670}"/>
                </a:ext>
              </a:extLst>
            </p:cNvPr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680CC8BA-9F1D-68C7-2997-06E9CD43DEA5}"/>
              </a:ext>
            </a:extLst>
          </p:cNvPr>
          <p:cNvGrpSpPr/>
          <p:nvPr/>
        </p:nvGrpSpPr>
        <p:grpSpPr>
          <a:xfrm>
            <a:off x="3910263" y="3613526"/>
            <a:ext cx="1050230" cy="1222086"/>
            <a:chOff x="0" y="0"/>
            <a:chExt cx="6985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4E69E9ED-58EE-E353-754C-61C2EEE80859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C73C497A-CB5D-39D4-A86B-81F0964CEA3C}"/>
                </a:ext>
              </a:extLst>
            </p:cNvPr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A9AF1879-D00B-521D-7C26-4CD4750298EB}"/>
              </a:ext>
            </a:extLst>
          </p:cNvPr>
          <p:cNvSpPr txBox="1"/>
          <p:nvPr/>
        </p:nvSpPr>
        <p:spPr>
          <a:xfrm>
            <a:off x="4132081" y="3904786"/>
            <a:ext cx="701843" cy="572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3"/>
              </a:lnSpc>
              <a:spcBef>
                <a:spcPct val="0"/>
              </a:spcBef>
            </a:pPr>
            <a:r>
              <a:rPr lang="en-US" sz="3882" b="1">
                <a:solidFill>
                  <a:srgbClr val="1D386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01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661EC197-14D0-D964-40BB-A6EF64668731}"/>
              </a:ext>
            </a:extLst>
          </p:cNvPr>
          <p:cNvSpPr txBox="1"/>
          <p:nvPr/>
        </p:nvSpPr>
        <p:spPr>
          <a:xfrm>
            <a:off x="2849835" y="4983197"/>
            <a:ext cx="3085660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8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Secure coding practice</a:t>
            </a:r>
          </a:p>
        </p:txBody>
      </p:sp>
      <p:grpSp>
        <p:nvGrpSpPr>
          <p:cNvPr id="26" name="Group 26">
            <a:extLst>
              <a:ext uri="{FF2B5EF4-FFF2-40B4-BE49-F238E27FC236}">
                <a16:creationId xmlns:a16="http://schemas.microsoft.com/office/drawing/2014/main" id="{FF3E3709-FB87-457B-09F9-6523912781C6}"/>
              </a:ext>
            </a:extLst>
          </p:cNvPr>
          <p:cNvGrpSpPr/>
          <p:nvPr/>
        </p:nvGrpSpPr>
        <p:grpSpPr>
          <a:xfrm>
            <a:off x="9096667" y="3724467"/>
            <a:ext cx="1050230" cy="1222086"/>
            <a:chOff x="0" y="0"/>
            <a:chExt cx="698500" cy="812800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3C68B30C-388A-840D-DEC1-32069A2D323C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D6A8490A-795F-60F1-68B5-262E5A813260}"/>
                </a:ext>
              </a:extLst>
            </p:cNvPr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29" name="TextBox 29">
            <a:extLst>
              <a:ext uri="{FF2B5EF4-FFF2-40B4-BE49-F238E27FC236}">
                <a16:creationId xmlns:a16="http://schemas.microsoft.com/office/drawing/2014/main" id="{785D057F-688D-63F3-551C-BC86EE418B46}"/>
              </a:ext>
            </a:extLst>
          </p:cNvPr>
          <p:cNvSpPr txBox="1"/>
          <p:nvPr/>
        </p:nvSpPr>
        <p:spPr>
          <a:xfrm>
            <a:off x="9318486" y="4015726"/>
            <a:ext cx="701843" cy="572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3"/>
              </a:lnSpc>
              <a:spcBef>
                <a:spcPct val="0"/>
              </a:spcBef>
            </a:pPr>
            <a:r>
              <a:rPr lang="en-US" sz="3882" b="1">
                <a:solidFill>
                  <a:srgbClr val="1D386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02</a:t>
            </a: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C4F4B53F-4734-C52F-9EF8-88CFF49DAB34}"/>
              </a:ext>
            </a:extLst>
          </p:cNvPr>
          <p:cNvSpPr txBox="1"/>
          <p:nvPr/>
        </p:nvSpPr>
        <p:spPr>
          <a:xfrm>
            <a:off x="8189870" y="5671024"/>
            <a:ext cx="3240130" cy="16467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ctr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1837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Requirements → Document needed</a:t>
            </a:r>
          </a:p>
          <a:p>
            <a:pPr marL="342900" indent="-342900" algn="ctr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1837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commands Dev → Avoid shell functions</a:t>
            </a:r>
            <a:endParaRPr lang="en-US" sz="1837" b="1" dirty="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7ED3685C-5182-C559-D260-7653105C2B47}"/>
              </a:ext>
            </a:extLst>
          </p:cNvPr>
          <p:cNvSpPr txBox="1"/>
          <p:nvPr/>
        </p:nvSpPr>
        <p:spPr>
          <a:xfrm>
            <a:off x="8148299" y="5143500"/>
            <a:ext cx="3085660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8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SDLC Mapping:</a:t>
            </a:r>
          </a:p>
        </p:txBody>
      </p:sp>
      <p:grpSp>
        <p:nvGrpSpPr>
          <p:cNvPr id="32" name="Group 32">
            <a:extLst>
              <a:ext uri="{FF2B5EF4-FFF2-40B4-BE49-F238E27FC236}">
                <a16:creationId xmlns:a16="http://schemas.microsoft.com/office/drawing/2014/main" id="{DAB7DE00-09CA-029F-3589-1D124E8DFA9E}"/>
              </a:ext>
            </a:extLst>
          </p:cNvPr>
          <p:cNvGrpSpPr/>
          <p:nvPr/>
        </p:nvGrpSpPr>
        <p:grpSpPr>
          <a:xfrm>
            <a:off x="13024148" y="3964928"/>
            <a:ext cx="3843838" cy="4472829"/>
            <a:chOff x="0" y="0"/>
            <a:chExt cx="698500" cy="812800"/>
          </a:xfrm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7A03D40B-E4EE-15CA-A5F7-330824986A1D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5AEB53DB-6EBB-AB7F-A609-9B9BAD26F880}"/>
                </a:ext>
              </a:extLst>
            </p:cNvPr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7CC876BB-885B-9EF8-7C66-B5E2CDF9CBFC}"/>
              </a:ext>
            </a:extLst>
          </p:cNvPr>
          <p:cNvGrpSpPr/>
          <p:nvPr/>
        </p:nvGrpSpPr>
        <p:grpSpPr>
          <a:xfrm>
            <a:off x="14373368" y="3751584"/>
            <a:ext cx="1050230" cy="1222086"/>
            <a:chOff x="0" y="0"/>
            <a:chExt cx="698500" cy="812800"/>
          </a:xfrm>
        </p:grpSpPr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8A0A15D9-F4AB-138E-306D-6EBC0D3D30E7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id="37" name="TextBox 37">
              <a:extLst>
                <a:ext uri="{FF2B5EF4-FFF2-40B4-BE49-F238E27FC236}">
                  <a16:creationId xmlns:a16="http://schemas.microsoft.com/office/drawing/2014/main" id="{0DE4852F-D6B2-A6C8-8C7D-B0B8F86D06AF}"/>
                </a:ext>
              </a:extLst>
            </p:cNvPr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38" name="TextBox 38">
            <a:extLst>
              <a:ext uri="{FF2B5EF4-FFF2-40B4-BE49-F238E27FC236}">
                <a16:creationId xmlns:a16="http://schemas.microsoft.com/office/drawing/2014/main" id="{83504780-1557-304F-D14F-E0A44F45FCD6}"/>
              </a:ext>
            </a:extLst>
          </p:cNvPr>
          <p:cNvSpPr txBox="1"/>
          <p:nvPr/>
        </p:nvSpPr>
        <p:spPr>
          <a:xfrm>
            <a:off x="14595187" y="4042843"/>
            <a:ext cx="701843" cy="572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3"/>
              </a:lnSpc>
              <a:spcBef>
                <a:spcPct val="0"/>
              </a:spcBef>
            </a:pPr>
            <a:r>
              <a:rPr lang="en-US" sz="3882" b="1" dirty="0">
                <a:solidFill>
                  <a:srgbClr val="1D386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02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5788E751-A7B6-F42C-7085-E4245D17CF20}"/>
              </a:ext>
            </a:extLst>
          </p:cNvPr>
          <p:cNvSpPr txBox="1"/>
          <p:nvPr/>
        </p:nvSpPr>
        <p:spPr>
          <a:xfrm>
            <a:off x="13395658" y="5465793"/>
            <a:ext cx="2844959" cy="2254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ctr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Testing → Inject test payloads </a:t>
            </a:r>
          </a:p>
          <a:p>
            <a:pPr marL="342900" indent="-342900" algn="ctr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Deployment → Disable shell access for app users</a:t>
            </a:r>
            <a:endParaRPr lang="en-US" sz="2000" b="1" dirty="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6C597490-5D7C-45FA-6AFC-877836143536}"/>
              </a:ext>
            </a:extLst>
          </p:cNvPr>
          <p:cNvSpPr txBox="1"/>
          <p:nvPr/>
        </p:nvSpPr>
        <p:spPr>
          <a:xfrm>
            <a:off x="13407495" y="5011804"/>
            <a:ext cx="3085660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8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SDLC mapping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423D055A-9C95-60DA-B587-CAAE63F55B5D}"/>
              </a:ext>
            </a:extLst>
          </p:cNvPr>
          <p:cNvSpPr txBox="1"/>
          <p:nvPr/>
        </p:nvSpPr>
        <p:spPr>
          <a:xfrm>
            <a:off x="3352800" y="1066118"/>
            <a:ext cx="1159770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800" b="1" dirty="0">
                <a:solidFill>
                  <a:schemeClr val="bg1"/>
                </a:solidFill>
              </a:rPr>
              <a:t>🔹 Command Injection – Mitigation &amp; SDLC Integration</a:t>
            </a:r>
          </a:p>
        </p:txBody>
      </p:sp>
      <p:sp>
        <p:nvSpPr>
          <p:cNvPr id="45" name="Rectangle 3">
            <a:extLst>
              <a:ext uri="{FF2B5EF4-FFF2-40B4-BE49-F238E27FC236}">
                <a16:creationId xmlns:a16="http://schemas.microsoft.com/office/drawing/2014/main" id="{F6385628-0D61-6655-4E26-9BC9FCCE9C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0490" y="5629467"/>
            <a:ext cx="3232021" cy="142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altLang="en-US" sz="2000" b="1" dirty="0">
                <a:solidFill>
                  <a:schemeClr val="bg1"/>
                </a:solidFill>
                <a:latin typeface="Arial" panose="020B0604020202020204" pitchFamily="34" charset="0"/>
              </a:rPr>
              <a:t>input allowlists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altLang="en-US" sz="2000" b="1" dirty="0">
                <a:solidFill>
                  <a:schemeClr val="bg1"/>
                </a:solidFill>
                <a:latin typeface="Arial" panose="020B0604020202020204" pitchFamily="34" charset="0"/>
              </a:rPr>
              <a:t> avoid </a:t>
            </a:r>
            <a:r>
              <a:rPr lang="en-GB" altLang="en-US" sz="2000" b="1" dirty="0" err="1">
                <a:solidFill>
                  <a:schemeClr val="bg1"/>
                </a:solidFill>
                <a:latin typeface="Arial" panose="020B0604020202020204" pitchFamily="34" charset="0"/>
              </a:rPr>
              <a:t>shell_exec</a:t>
            </a:r>
            <a:endParaRPr lang="en-GB" altLang="en-US" sz="20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altLang="en-US" sz="2000" b="1" dirty="0">
                <a:solidFill>
                  <a:schemeClr val="bg1"/>
                </a:solidFill>
                <a:latin typeface="Arial" panose="020B0604020202020204" pitchFamily="34" charset="0"/>
              </a:rPr>
              <a:t> use APIs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613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E26D05-886F-BF5E-F9BF-84904621F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0072A01-01FE-993B-9F47-E9C7002B43F0}"/>
              </a:ext>
            </a:extLst>
          </p:cNvPr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F929A6B-1B1A-FB0C-DBE3-81A2A12D0415}"/>
              </a:ext>
            </a:extLst>
          </p:cNvPr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090629D-F36D-D2F4-4BD9-131DFD67A68E}"/>
              </a:ext>
            </a:extLst>
          </p:cNvPr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D762AB92-41CA-A199-4CE6-CD94052AD95F}"/>
              </a:ext>
            </a:extLst>
          </p:cNvPr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5802C09-020E-F8DA-34A9-FC3AA3D6D18E}"/>
                </a:ext>
              </a:extLst>
            </p:cNvPr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06D22A95-7160-BE66-48A7-3D3960DDF1EE}"/>
                </a:ext>
              </a:extLst>
            </p:cNvPr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128AB4D6-F66D-F781-748D-AD7DC2C7D5BA}"/>
              </a:ext>
            </a:extLst>
          </p:cNvPr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7"/>
              </a:lnSpc>
              <a:spcBef>
                <a:spcPct val="0"/>
              </a:spcBef>
            </a:pPr>
            <a:r>
              <a:rPr lang="en-US" sz="1920" b="1" spc="199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23/27</a:t>
            </a:r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2A8E5F1B-721F-AB41-1959-D54D1DA6D02F}"/>
              </a:ext>
            </a:extLst>
          </p:cNvPr>
          <p:cNvGrpSpPr/>
          <p:nvPr/>
        </p:nvGrpSpPr>
        <p:grpSpPr>
          <a:xfrm>
            <a:off x="2470746" y="3964928"/>
            <a:ext cx="3843838" cy="4472829"/>
            <a:chOff x="0" y="0"/>
            <a:chExt cx="698500" cy="8128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EE4A6C03-4B1D-6C5D-CC27-583824FA3680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FA19B85B-1B34-0FCD-A492-BCBF7B88DD30}"/>
                </a:ext>
              </a:extLst>
            </p:cNvPr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5207763E-EA98-4325-02EE-82B8EE59F2E1}"/>
              </a:ext>
            </a:extLst>
          </p:cNvPr>
          <p:cNvGrpSpPr/>
          <p:nvPr/>
        </p:nvGrpSpPr>
        <p:grpSpPr>
          <a:xfrm>
            <a:off x="7747447" y="3937811"/>
            <a:ext cx="3843838" cy="4472829"/>
            <a:chOff x="0" y="0"/>
            <a:chExt cx="6985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BF0476D3-A623-4473-A4D2-CF563599034E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F1DA3A41-185E-EFA7-F66A-DF08F74A9D5C}"/>
                </a:ext>
              </a:extLst>
            </p:cNvPr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01E71DBB-A0EC-2632-3C61-56D93466A5E1}"/>
              </a:ext>
            </a:extLst>
          </p:cNvPr>
          <p:cNvGrpSpPr/>
          <p:nvPr/>
        </p:nvGrpSpPr>
        <p:grpSpPr>
          <a:xfrm>
            <a:off x="3910263" y="3613526"/>
            <a:ext cx="1050230" cy="1222086"/>
            <a:chOff x="0" y="0"/>
            <a:chExt cx="6985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30B55871-FDC5-4198-C448-F5A1F4789440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A98DA70C-C52F-BD95-2130-E7862A15A305}"/>
                </a:ext>
              </a:extLst>
            </p:cNvPr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5FB66E05-DF95-E292-EE1D-506147EE7D1A}"/>
              </a:ext>
            </a:extLst>
          </p:cNvPr>
          <p:cNvSpPr txBox="1"/>
          <p:nvPr/>
        </p:nvSpPr>
        <p:spPr>
          <a:xfrm>
            <a:off x="4132081" y="3904786"/>
            <a:ext cx="701843" cy="572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3"/>
              </a:lnSpc>
              <a:spcBef>
                <a:spcPct val="0"/>
              </a:spcBef>
            </a:pPr>
            <a:r>
              <a:rPr lang="en-US" sz="3882" b="1">
                <a:solidFill>
                  <a:srgbClr val="1D386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01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69DADF74-120E-D6E9-D456-F04C0599F17D}"/>
              </a:ext>
            </a:extLst>
          </p:cNvPr>
          <p:cNvSpPr txBox="1"/>
          <p:nvPr/>
        </p:nvSpPr>
        <p:spPr>
          <a:xfrm>
            <a:off x="2849835" y="4983197"/>
            <a:ext cx="3085660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8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Secure coding practice</a:t>
            </a:r>
          </a:p>
        </p:txBody>
      </p:sp>
      <p:grpSp>
        <p:nvGrpSpPr>
          <p:cNvPr id="26" name="Group 26">
            <a:extLst>
              <a:ext uri="{FF2B5EF4-FFF2-40B4-BE49-F238E27FC236}">
                <a16:creationId xmlns:a16="http://schemas.microsoft.com/office/drawing/2014/main" id="{68D35A80-0175-4DB7-9BFC-84156D787A42}"/>
              </a:ext>
            </a:extLst>
          </p:cNvPr>
          <p:cNvGrpSpPr/>
          <p:nvPr/>
        </p:nvGrpSpPr>
        <p:grpSpPr>
          <a:xfrm>
            <a:off x="9096667" y="3724467"/>
            <a:ext cx="1050230" cy="1222086"/>
            <a:chOff x="0" y="0"/>
            <a:chExt cx="698500" cy="812800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B240A440-3769-65EC-1F4B-CA1FF293BE07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F83A24C6-D338-2CB1-EE7F-1D455FD324E7}"/>
                </a:ext>
              </a:extLst>
            </p:cNvPr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29" name="TextBox 29">
            <a:extLst>
              <a:ext uri="{FF2B5EF4-FFF2-40B4-BE49-F238E27FC236}">
                <a16:creationId xmlns:a16="http://schemas.microsoft.com/office/drawing/2014/main" id="{6BF494C7-291C-7BAE-5D53-0CC7DFC0710A}"/>
              </a:ext>
            </a:extLst>
          </p:cNvPr>
          <p:cNvSpPr txBox="1"/>
          <p:nvPr/>
        </p:nvSpPr>
        <p:spPr>
          <a:xfrm>
            <a:off x="9318486" y="4015726"/>
            <a:ext cx="701843" cy="572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3"/>
              </a:lnSpc>
              <a:spcBef>
                <a:spcPct val="0"/>
              </a:spcBef>
            </a:pPr>
            <a:r>
              <a:rPr lang="en-US" sz="3882" b="1">
                <a:solidFill>
                  <a:srgbClr val="1D386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02</a:t>
            </a: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18E60190-5953-A629-0EA6-CEFC21DAFD95}"/>
              </a:ext>
            </a:extLst>
          </p:cNvPr>
          <p:cNvSpPr txBox="1"/>
          <p:nvPr/>
        </p:nvSpPr>
        <p:spPr>
          <a:xfrm>
            <a:off x="8189870" y="5671024"/>
            <a:ext cx="3240130" cy="16467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ctr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1837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Requirements → Define file type &amp; size rules</a:t>
            </a:r>
          </a:p>
          <a:p>
            <a:pPr marL="342900" indent="-342900" algn="ctr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1837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Dev → Use validation libraries</a:t>
            </a:r>
            <a:endParaRPr lang="en-US" sz="1837" b="1" dirty="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993CAF91-D6E0-F7BF-374D-5FC81B7C5E3A}"/>
              </a:ext>
            </a:extLst>
          </p:cNvPr>
          <p:cNvSpPr txBox="1"/>
          <p:nvPr/>
        </p:nvSpPr>
        <p:spPr>
          <a:xfrm>
            <a:off x="8148299" y="5143500"/>
            <a:ext cx="3085660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8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SDLC Mapping:</a:t>
            </a:r>
          </a:p>
        </p:txBody>
      </p:sp>
      <p:grpSp>
        <p:nvGrpSpPr>
          <p:cNvPr id="32" name="Group 32">
            <a:extLst>
              <a:ext uri="{FF2B5EF4-FFF2-40B4-BE49-F238E27FC236}">
                <a16:creationId xmlns:a16="http://schemas.microsoft.com/office/drawing/2014/main" id="{EC5C8CBF-9A7C-74CE-C4D2-B348F47739D9}"/>
              </a:ext>
            </a:extLst>
          </p:cNvPr>
          <p:cNvGrpSpPr/>
          <p:nvPr/>
        </p:nvGrpSpPr>
        <p:grpSpPr>
          <a:xfrm>
            <a:off x="13024148" y="3964928"/>
            <a:ext cx="3843838" cy="4472829"/>
            <a:chOff x="0" y="0"/>
            <a:chExt cx="698500" cy="812800"/>
          </a:xfrm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0BBBDE7E-4F54-9801-EC2B-96F94AC98E91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4122E599-974F-005C-9F5B-88110C4BA0E7}"/>
                </a:ext>
              </a:extLst>
            </p:cNvPr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3F0C8BD3-09CD-6852-51E7-8EB1DB97766A}"/>
              </a:ext>
            </a:extLst>
          </p:cNvPr>
          <p:cNvGrpSpPr/>
          <p:nvPr/>
        </p:nvGrpSpPr>
        <p:grpSpPr>
          <a:xfrm>
            <a:off x="14373368" y="3751584"/>
            <a:ext cx="1050230" cy="1222086"/>
            <a:chOff x="0" y="0"/>
            <a:chExt cx="698500" cy="812800"/>
          </a:xfrm>
        </p:grpSpPr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6C72A7C3-B50C-4220-E7B9-98F0CB7C6501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id="37" name="TextBox 37">
              <a:extLst>
                <a:ext uri="{FF2B5EF4-FFF2-40B4-BE49-F238E27FC236}">
                  <a16:creationId xmlns:a16="http://schemas.microsoft.com/office/drawing/2014/main" id="{7C374ACF-679B-E58F-07A1-A4F0C417F29F}"/>
                </a:ext>
              </a:extLst>
            </p:cNvPr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38" name="TextBox 38">
            <a:extLst>
              <a:ext uri="{FF2B5EF4-FFF2-40B4-BE49-F238E27FC236}">
                <a16:creationId xmlns:a16="http://schemas.microsoft.com/office/drawing/2014/main" id="{589C2E46-89C9-25AE-B0E2-D084D56FE1FB}"/>
              </a:ext>
            </a:extLst>
          </p:cNvPr>
          <p:cNvSpPr txBox="1"/>
          <p:nvPr/>
        </p:nvSpPr>
        <p:spPr>
          <a:xfrm>
            <a:off x="14595187" y="4042843"/>
            <a:ext cx="701843" cy="572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3"/>
              </a:lnSpc>
              <a:spcBef>
                <a:spcPct val="0"/>
              </a:spcBef>
            </a:pPr>
            <a:r>
              <a:rPr lang="en-US" sz="3882" b="1" dirty="0">
                <a:solidFill>
                  <a:srgbClr val="1D386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02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D454E688-DDC6-8874-47D4-B1A45DB4A51C}"/>
              </a:ext>
            </a:extLst>
          </p:cNvPr>
          <p:cNvSpPr txBox="1"/>
          <p:nvPr/>
        </p:nvSpPr>
        <p:spPr>
          <a:xfrm>
            <a:off x="13395658" y="5465793"/>
            <a:ext cx="2844959" cy="2254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ctr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Testing → Upload harmful payloads </a:t>
            </a:r>
          </a:p>
          <a:p>
            <a:pPr marL="342900" indent="-342900" algn="ctr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Deployment → Use </a:t>
            </a:r>
            <a:r>
              <a:rPr lang="en-GB" sz="2000" b="1" dirty="0" err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noexec</a:t>
            </a:r>
            <a:r>
              <a:rPr lang="en-GB" sz="2000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virus scanning</a:t>
            </a:r>
            <a:endParaRPr lang="en-US" sz="2000" b="1" dirty="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5B3CAC10-56A5-4BDE-AEE5-3A8EB74337EC}"/>
              </a:ext>
            </a:extLst>
          </p:cNvPr>
          <p:cNvSpPr txBox="1"/>
          <p:nvPr/>
        </p:nvSpPr>
        <p:spPr>
          <a:xfrm>
            <a:off x="13407495" y="5011804"/>
            <a:ext cx="3085660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8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SDLC mapping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EA84BAC-8639-A2AE-89DB-9BE9B6A18835}"/>
              </a:ext>
            </a:extLst>
          </p:cNvPr>
          <p:cNvSpPr txBox="1"/>
          <p:nvPr/>
        </p:nvSpPr>
        <p:spPr>
          <a:xfrm>
            <a:off x="3352800" y="1066118"/>
            <a:ext cx="1159770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800" b="1" dirty="0">
                <a:solidFill>
                  <a:schemeClr val="bg1"/>
                </a:solidFill>
              </a:rPr>
              <a:t>🔹 🔹 File Upload – Mitigation &amp; SDLC Integration</a:t>
            </a:r>
          </a:p>
          <a:p>
            <a:pPr algn="ctr"/>
            <a:endParaRPr lang="en-GB" sz="4800" b="1" dirty="0">
              <a:solidFill>
                <a:schemeClr val="bg1"/>
              </a:solidFill>
            </a:endParaRPr>
          </a:p>
        </p:txBody>
      </p:sp>
      <p:sp>
        <p:nvSpPr>
          <p:cNvPr id="45" name="Rectangle 3">
            <a:extLst>
              <a:ext uri="{FF2B5EF4-FFF2-40B4-BE49-F238E27FC236}">
                <a16:creationId xmlns:a16="http://schemas.microsoft.com/office/drawing/2014/main" id="{1E97602E-93CC-F11F-94C6-A6D0E06448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0490" y="5629467"/>
            <a:ext cx="3232021" cy="142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altLang="en-US" sz="2000" b="1" dirty="0">
                <a:solidFill>
                  <a:schemeClr val="bg1"/>
                </a:solidFill>
                <a:latin typeface="Arial" panose="020B0604020202020204" pitchFamily="34" charset="0"/>
              </a:rPr>
              <a:t>Validate MIME types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altLang="en-US" sz="2000" b="1" dirty="0">
                <a:solidFill>
                  <a:schemeClr val="bg1"/>
                </a:solidFill>
                <a:latin typeface="Arial" panose="020B0604020202020204" pitchFamily="34" charset="0"/>
              </a:rPr>
              <a:t> rename files 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altLang="en-US" sz="2000" b="1" dirty="0">
                <a:solidFill>
                  <a:schemeClr val="bg1"/>
                </a:solidFill>
                <a:latin typeface="Arial" panose="020B0604020202020204" pitchFamily="34" charset="0"/>
              </a:rPr>
              <a:t>no execution rights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19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663C3C-E644-1AC8-7221-31518E5F6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C164D6D-E45C-F0CF-FDCF-6C900693CBF2}"/>
              </a:ext>
            </a:extLst>
          </p:cNvPr>
          <p:cNvGrpSpPr/>
          <p:nvPr/>
        </p:nvGrpSpPr>
        <p:grpSpPr>
          <a:xfrm>
            <a:off x="3048000" y="2857500"/>
            <a:ext cx="5790071" cy="1717844"/>
            <a:chOff x="0" y="0"/>
            <a:chExt cx="1929913" cy="57258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C365F31-803A-68B6-E9E5-440C69F0A931}"/>
                </a:ext>
              </a:extLst>
            </p:cNvPr>
            <p:cNvSpPr/>
            <p:nvPr/>
          </p:nvSpPr>
          <p:spPr>
            <a:xfrm>
              <a:off x="0" y="0"/>
              <a:ext cx="1929913" cy="572582"/>
            </a:xfrm>
            <a:custGeom>
              <a:avLst/>
              <a:gdLst/>
              <a:ahLst/>
              <a:cxnLst/>
              <a:rect l="l" t="t" r="r" b="b"/>
              <a:pathLst>
                <a:path w="1929913" h="572582">
                  <a:moveTo>
                    <a:pt x="0" y="0"/>
                  </a:moveTo>
                  <a:lnTo>
                    <a:pt x="1929913" y="0"/>
                  </a:lnTo>
                  <a:lnTo>
                    <a:pt x="1929913" y="572582"/>
                  </a:lnTo>
                  <a:lnTo>
                    <a:pt x="0" y="572582"/>
                  </a:lnTo>
                  <a:close/>
                </a:path>
              </a:pathLst>
            </a:custGeom>
            <a:solidFill>
              <a:srgbClr val="00BBDE">
                <a:alpha val="3764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2A469A9-909A-676A-DA39-506A0DF92612}"/>
                </a:ext>
              </a:extLst>
            </p:cNvPr>
            <p:cNvSpPr txBox="1"/>
            <p:nvPr/>
          </p:nvSpPr>
          <p:spPr>
            <a:xfrm>
              <a:off x="0" y="-19050"/>
              <a:ext cx="1929913" cy="5916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8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8DA71ECC-C296-A948-3AB9-9217EF883123}"/>
              </a:ext>
            </a:extLst>
          </p:cNvPr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EEDEC666-9E52-2573-9594-998117CB8C19}"/>
              </a:ext>
            </a:extLst>
          </p:cNvPr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2A97A0D6-AC04-5DE7-B42A-DA528B5F9889}"/>
              </a:ext>
            </a:extLst>
          </p:cNvPr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5335C140-8E0E-99A6-5A23-9F780A4F6C78}"/>
                </a:ext>
              </a:extLst>
            </p:cNvPr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CD906104-2BA3-2862-EFCF-D1C682CB671F}"/>
                </a:ext>
              </a:extLst>
            </p:cNvPr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C6582E43-A437-0577-925B-94ABA92EC397}"/>
              </a:ext>
            </a:extLst>
          </p:cNvPr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7"/>
              </a:lnSpc>
              <a:spcBef>
                <a:spcPct val="0"/>
              </a:spcBef>
            </a:pPr>
            <a:r>
              <a:rPr lang="en-US" sz="1920" b="1" spc="199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24/27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D12F0443-C6BF-8B12-6A5A-4AD54D490CA8}"/>
              </a:ext>
            </a:extLst>
          </p:cNvPr>
          <p:cNvSpPr txBox="1"/>
          <p:nvPr/>
        </p:nvSpPr>
        <p:spPr>
          <a:xfrm>
            <a:off x="5850386" y="1066118"/>
            <a:ext cx="8551414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GB" sz="5400" b="1" dirty="0">
                <a:solidFill>
                  <a:schemeClr val="bg1"/>
                </a:solidFill>
              </a:rPr>
              <a:t>Recommendations &amp; Best Practices</a:t>
            </a:r>
            <a:endParaRPr lang="en-US" sz="5400" b="1" dirty="0">
              <a:solidFill>
                <a:schemeClr val="bg1"/>
              </a:solidFill>
              <a:latin typeface="Antonio Ultra-Bold"/>
              <a:ea typeface="Antonio Ultra-Bold"/>
              <a:cs typeface="Antonio Ultra-Bold"/>
              <a:sym typeface="Antonio Ultra-Bold"/>
            </a:endParaRPr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D0DF5EBC-D367-CCF3-3E97-7CFF8A9FFEBE}"/>
              </a:ext>
            </a:extLst>
          </p:cNvPr>
          <p:cNvGrpSpPr>
            <a:grpSpLocks noChangeAspect="1"/>
          </p:cNvGrpSpPr>
          <p:nvPr/>
        </p:nvGrpSpPr>
        <p:grpSpPr>
          <a:xfrm>
            <a:off x="1941482" y="2662106"/>
            <a:ext cx="2108633" cy="2108633"/>
            <a:chOff x="0" y="0"/>
            <a:chExt cx="14840029" cy="14840029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06106C5F-9113-BE49-5751-D457350461DF}"/>
                </a:ext>
              </a:extLst>
            </p:cNvPr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241C9B7D-EE66-6C2A-BB91-7EACB6316EE0}"/>
                </a:ext>
              </a:extLst>
            </p:cNvPr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5E7B00D5-397A-6BC8-3F91-4B9325536556}"/>
                </a:ext>
              </a:extLst>
            </p:cNvPr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6"/>
              <a:stretch>
                <a:fillRect l="-24642" r="-24642"/>
              </a:stretch>
            </a:blipFill>
          </p:spPr>
        </p:sp>
      </p:grpSp>
      <p:sp>
        <p:nvSpPr>
          <p:cNvPr id="21" name="TextBox 21">
            <a:extLst>
              <a:ext uri="{FF2B5EF4-FFF2-40B4-BE49-F238E27FC236}">
                <a16:creationId xmlns:a16="http://schemas.microsoft.com/office/drawing/2014/main" id="{80D49FBB-F341-E575-0FC5-0F17FE854096}"/>
              </a:ext>
            </a:extLst>
          </p:cNvPr>
          <p:cNvSpPr txBox="1"/>
          <p:nvPr/>
        </p:nvSpPr>
        <p:spPr>
          <a:xfrm>
            <a:off x="4288803" y="3495656"/>
            <a:ext cx="3948001" cy="932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49"/>
              </a:lnSpc>
              <a:spcBef>
                <a:spcPct val="0"/>
              </a:spcBef>
            </a:pPr>
            <a:r>
              <a:rPr lang="en-GB" sz="1594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All developers should follow OWASP</a:t>
            </a:r>
          </a:p>
          <a:p>
            <a:pPr>
              <a:lnSpc>
                <a:spcPts val="1849"/>
              </a:lnSpc>
              <a:spcBef>
                <a:spcPct val="0"/>
              </a:spcBef>
            </a:pPr>
            <a:r>
              <a:rPr lang="en-GB" sz="1594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secure coding practices. Regular code reviews and security linting should be</a:t>
            </a:r>
          </a:p>
          <a:p>
            <a:pPr>
              <a:lnSpc>
                <a:spcPts val="1849"/>
              </a:lnSpc>
              <a:spcBef>
                <a:spcPct val="0"/>
              </a:spcBef>
            </a:pPr>
            <a:r>
              <a:rPr lang="en-GB" sz="1594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introduced.</a:t>
            </a:r>
            <a:endParaRPr lang="en-US" sz="1594" b="1" dirty="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D50749A4-7AB0-3851-2F12-D9D3D0ECB5C0}"/>
              </a:ext>
            </a:extLst>
          </p:cNvPr>
          <p:cNvSpPr txBox="1"/>
          <p:nvPr/>
        </p:nvSpPr>
        <p:spPr>
          <a:xfrm>
            <a:off x="4205002" y="2873288"/>
            <a:ext cx="4124562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2456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117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Implement Secure Coding Standards:</a:t>
            </a:r>
          </a:p>
        </p:txBody>
      </p:sp>
      <p:grpSp>
        <p:nvGrpSpPr>
          <p:cNvPr id="23" name="Group 23">
            <a:extLst>
              <a:ext uri="{FF2B5EF4-FFF2-40B4-BE49-F238E27FC236}">
                <a16:creationId xmlns:a16="http://schemas.microsoft.com/office/drawing/2014/main" id="{6AAA576D-4976-42E9-1224-F3FC011ECA47}"/>
              </a:ext>
            </a:extLst>
          </p:cNvPr>
          <p:cNvGrpSpPr/>
          <p:nvPr/>
        </p:nvGrpSpPr>
        <p:grpSpPr>
          <a:xfrm>
            <a:off x="3008349" y="5149811"/>
            <a:ext cx="5829722" cy="1717844"/>
            <a:chOff x="0" y="0"/>
            <a:chExt cx="1943129" cy="572582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B369E980-552A-DB14-B8D5-D0FEF7848BE8}"/>
                </a:ext>
              </a:extLst>
            </p:cNvPr>
            <p:cNvSpPr/>
            <p:nvPr/>
          </p:nvSpPr>
          <p:spPr>
            <a:xfrm>
              <a:off x="0" y="0"/>
              <a:ext cx="1943129" cy="572582"/>
            </a:xfrm>
            <a:custGeom>
              <a:avLst/>
              <a:gdLst/>
              <a:ahLst/>
              <a:cxnLst/>
              <a:rect l="l" t="t" r="r" b="b"/>
              <a:pathLst>
                <a:path w="1943129" h="572582">
                  <a:moveTo>
                    <a:pt x="0" y="0"/>
                  </a:moveTo>
                  <a:lnTo>
                    <a:pt x="1943129" y="0"/>
                  </a:lnTo>
                  <a:lnTo>
                    <a:pt x="1943129" y="572582"/>
                  </a:lnTo>
                  <a:lnTo>
                    <a:pt x="0" y="572582"/>
                  </a:lnTo>
                  <a:close/>
                </a:path>
              </a:pathLst>
            </a:custGeom>
            <a:solidFill>
              <a:srgbClr val="00BBDE">
                <a:alpha val="3764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F2F87EB6-206C-AD03-D3F0-78A616D56814}"/>
                </a:ext>
              </a:extLst>
            </p:cNvPr>
            <p:cNvSpPr txBox="1"/>
            <p:nvPr/>
          </p:nvSpPr>
          <p:spPr>
            <a:xfrm>
              <a:off x="0" y="-19050"/>
              <a:ext cx="1943129" cy="5916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DE700D32-F7C4-3367-AF96-BABD1AE14CCF}"/>
              </a:ext>
            </a:extLst>
          </p:cNvPr>
          <p:cNvGrpSpPr>
            <a:grpSpLocks noChangeAspect="1"/>
          </p:cNvGrpSpPr>
          <p:nvPr/>
        </p:nvGrpSpPr>
        <p:grpSpPr>
          <a:xfrm>
            <a:off x="1901831" y="4954417"/>
            <a:ext cx="2108633" cy="2108633"/>
            <a:chOff x="0" y="0"/>
            <a:chExt cx="14840029" cy="14840029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15727777-05C1-BA37-60CE-E9256DFF94D7}"/>
                </a:ext>
              </a:extLst>
            </p:cNvPr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E6D05F66-DD05-4AE0-D420-46F667426216}"/>
                </a:ext>
              </a:extLst>
            </p:cNvPr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D0D8CE57-FFF6-D90D-8AC4-A91B6A346441}"/>
                </a:ext>
              </a:extLst>
            </p:cNvPr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7"/>
              <a:stretch>
                <a:fillRect l="-24712" r="-24712"/>
              </a:stretch>
            </a:blipFill>
          </p:spPr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593C4008-04D1-3B4F-5682-CEB7547BA096}"/>
              </a:ext>
            </a:extLst>
          </p:cNvPr>
          <p:cNvSpPr txBox="1"/>
          <p:nvPr/>
        </p:nvSpPr>
        <p:spPr>
          <a:xfrm>
            <a:off x="4219273" y="5877734"/>
            <a:ext cx="4402776" cy="735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GB" sz="1594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Integrate security at every phase of SDLC</a:t>
            </a:r>
          </a:p>
          <a:p>
            <a:pPr>
              <a:spcBef>
                <a:spcPct val="0"/>
              </a:spcBef>
            </a:pPr>
            <a:r>
              <a:rPr lang="en-GB" sz="1594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Planning , design, development, testing,</a:t>
            </a:r>
          </a:p>
          <a:p>
            <a:pPr>
              <a:spcBef>
                <a:spcPct val="0"/>
              </a:spcBef>
            </a:pPr>
            <a:r>
              <a:rPr lang="en-GB" sz="1594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deployment and maintenance :</a:t>
            </a:r>
            <a:endParaRPr lang="en-US" sz="1594" b="1" dirty="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422B47E1-BDF3-83A8-6B45-D78189C44C1F}"/>
              </a:ext>
            </a:extLst>
          </p:cNvPr>
          <p:cNvSpPr txBox="1"/>
          <p:nvPr/>
        </p:nvSpPr>
        <p:spPr>
          <a:xfrm>
            <a:off x="4249152" y="5274874"/>
            <a:ext cx="4132848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2456"/>
              </a:lnSpc>
              <a:spcBef>
                <a:spcPct val="0"/>
              </a:spcBef>
              <a:buFont typeface="+mj-lt"/>
              <a:buAutoNum type="arabicPeriod" startAt="2"/>
            </a:pPr>
            <a:r>
              <a:rPr lang="en-GB" sz="2117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Adopt a Secure SDLC Framework</a:t>
            </a:r>
            <a:endParaRPr lang="en-US" sz="2117" b="1" dirty="0">
              <a:solidFill>
                <a:srgbClr val="FFFFFF"/>
              </a:solidFill>
              <a:latin typeface="Raleway Ultra-Bold"/>
              <a:ea typeface="Raleway Ultra-Bold"/>
              <a:cs typeface="Raleway Ultra-Bold"/>
              <a:sym typeface="Raleway Ultra-Bold"/>
            </a:endParaRPr>
          </a:p>
        </p:txBody>
      </p:sp>
      <p:grpSp>
        <p:nvGrpSpPr>
          <p:cNvPr id="32" name="Group 32">
            <a:extLst>
              <a:ext uri="{FF2B5EF4-FFF2-40B4-BE49-F238E27FC236}">
                <a16:creationId xmlns:a16="http://schemas.microsoft.com/office/drawing/2014/main" id="{7C9290AD-667E-C34E-8595-E984F8B54004}"/>
              </a:ext>
            </a:extLst>
          </p:cNvPr>
          <p:cNvGrpSpPr/>
          <p:nvPr/>
        </p:nvGrpSpPr>
        <p:grpSpPr>
          <a:xfrm>
            <a:off x="10421557" y="2706872"/>
            <a:ext cx="5790071" cy="1868472"/>
            <a:chOff x="0" y="0"/>
            <a:chExt cx="1929913" cy="572582"/>
          </a:xfrm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D78521C3-20A4-15EF-5B8F-C639895EAF05}"/>
                </a:ext>
              </a:extLst>
            </p:cNvPr>
            <p:cNvSpPr/>
            <p:nvPr/>
          </p:nvSpPr>
          <p:spPr>
            <a:xfrm>
              <a:off x="0" y="0"/>
              <a:ext cx="1929913" cy="572582"/>
            </a:xfrm>
            <a:custGeom>
              <a:avLst/>
              <a:gdLst/>
              <a:ahLst/>
              <a:cxnLst/>
              <a:rect l="l" t="t" r="r" b="b"/>
              <a:pathLst>
                <a:path w="1929913" h="572582">
                  <a:moveTo>
                    <a:pt x="0" y="0"/>
                  </a:moveTo>
                  <a:lnTo>
                    <a:pt x="1929913" y="0"/>
                  </a:lnTo>
                  <a:lnTo>
                    <a:pt x="1929913" y="572582"/>
                  </a:lnTo>
                  <a:lnTo>
                    <a:pt x="0" y="572582"/>
                  </a:lnTo>
                  <a:close/>
                </a:path>
              </a:pathLst>
            </a:custGeom>
            <a:solidFill>
              <a:srgbClr val="00BBDE">
                <a:alpha val="3764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5320262B-ED67-4737-5DBD-0C616276C508}"/>
                </a:ext>
              </a:extLst>
            </p:cNvPr>
            <p:cNvSpPr txBox="1"/>
            <p:nvPr/>
          </p:nvSpPr>
          <p:spPr>
            <a:xfrm>
              <a:off x="0" y="-19050"/>
              <a:ext cx="1929913" cy="5916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0CB62069-1182-EA56-1493-0F430D60A367}"/>
              </a:ext>
            </a:extLst>
          </p:cNvPr>
          <p:cNvGrpSpPr>
            <a:grpSpLocks noChangeAspect="1"/>
          </p:cNvGrpSpPr>
          <p:nvPr/>
        </p:nvGrpSpPr>
        <p:grpSpPr>
          <a:xfrm>
            <a:off x="9315039" y="2662106"/>
            <a:ext cx="2108633" cy="2108633"/>
            <a:chOff x="0" y="0"/>
            <a:chExt cx="14840029" cy="14840029"/>
          </a:xfrm>
        </p:grpSpPr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4DE76E84-ED6A-9B1E-D593-DF4A6B39872E}"/>
                </a:ext>
              </a:extLst>
            </p:cNvPr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A3CA49E6-F529-94C5-1F89-08B92CE70436}"/>
                </a:ext>
              </a:extLst>
            </p:cNvPr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E000523F-135C-00C6-56C5-1E9A4277E830}"/>
                </a:ext>
              </a:extLst>
            </p:cNvPr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8"/>
              <a:stretch>
                <a:fillRect l="223" t="-25046" r="223" b="-25046"/>
              </a:stretch>
            </a:blipFill>
          </p:spPr>
        </p:sp>
      </p:grpSp>
      <p:sp>
        <p:nvSpPr>
          <p:cNvPr id="39" name="TextBox 39">
            <a:extLst>
              <a:ext uri="{FF2B5EF4-FFF2-40B4-BE49-F238E27FC236}">
                <a16:creationId xmlns:a16="http://schemas.microsoft.com/office/drawing/2014/main" id="{45468327-0CB1-F003-C441-BA87500A09B8}"/>
              </a:ext>
            </a:extLst>
          </p:cNvPr>
          <p:cNvSpPr txBox="1"/>
          <p:nvPr/>
        </p:nvSpPr>
        <p:spPr>
          <a:xfrm>
            <a:off x="11662360" y="3495656"/>
            <a:ext cx="3948001" cy="932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49"/>
              </a:lnSpc>
              <a:spcBef>
                <a:spcPct val="0"/>
              </a:spcBef>
            </a:pPr>
            <a:r>
              <a:rPr lang="en-GB" sz="1594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Conduct recurring secure coding training and</a:t>
            </a:r>
          </a:p>
          <a:p>
            <a:pPr>
              <a:lnSpc>
                <a:spcPts val="1849"/>
              </a:lnSpc>
              <a:spcBef>
                <a:spcPct val="0"/>
              </a:spcBef>
            </a:pPr>
            <a:r>
              <a:rPr lang="en-GB" sz="1594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security awareness programs for developers and QA staff.</a:t>
            </a:r>
            <a:endParaRPr lang="en-US" sz="1594" b="1" dirty="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40" name="Group 40">
            <a:extLst>
              <a:ext uri="{FF2B5EF4-FFF2-40B4-BE49-F238E27FC236}">
                <a16:creationId xmlns:a16="http://schemas.microsoft.com/office/drawing/2014/main" id="{2EE3807A-F691-2259-A329-4F3FB1F4A3DB}"/>
              </a:ext>
            </a:extLst>
          </p:cNvPr>
          <p:cNvGrpSpPr/>
          <p:nvPr/>
        </p:nvGrpSpPr>
        <p:grpSpPr>
          <a:xfrm>
            <a:off x="10381906" y="4935920"/>
            <a:ext cx="5829722" cy="1931735"/>
            <a:chOff x="0" y="0"/>
            <a:chExt cx="1943129" cy="572582"/>
          </a:xfrm>
        </p:grpSpPr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A5C5AD11-3DC6-CEEB-EBB1-7FED5D14696C}"/>
                </a:ext>
              </a:extLst>
            </p:cNvPr>
            <p:cNvSpPr/>
            <p:nvPr/>
          </p:nvSpPr>
          <p:spPr>
            <a:xfrm>
              <a:off x="0" y="0"/>
              <a:ext cx="1943129" cy="572582"/>
            </a:xfrm>
            <a:custGeom>
              <a:avLst/>
              <a:gdLst/>
              <a:ahLst/>
              <a:cxnLst/>
              <a:rect l="l" t="t" r="r" b="b"/>
              <a:pathLst>
                <a:path w="1943129" h="572582">
                  <a:moveTo>
                    <a:pt x="0" y="0"/>
                  </a:moveTo>
                  <a:lnTo>
                    <a:pt x="1943129" y="0"/>
                  </a:lnTo>
                  <a:lnTo>
                    <a:pt x="1943129" y="572582"/>
                  </a:lnTo>
                  <a:lnTo>
                    <a:pt x="0" y="572582"/>
                  </a:lnTo>
                  <a:close/>
                </a:path>
              </a:pathLst>
            </a:custGeom>
            <a:solidFill>
              <a:srgbClr val="00BBDE">
                <a:alpha val="3764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2" name="TextBox 42">
              <a:extLst>
                <a:ext uri="{FF2B5EF4-FFF2-40B4-BE49-F238E27FC236}">
                  <a16:creationId xmlns:a16="http://schemas.microsoft.com/office/drawing/2014/main" id="{07961F98-C019-0722-79F2-63A379E89D8B}"/>
                </a:ext>
              </a:extLst>
            </p:cNvPr>
            <p:cNvSpPr txBox="1"/>
            <p:nvPr/>
          </p:nvSpPr>
          <p:spPr>
            <a:xfrm>
              <a:off x="0" y="-19050"/>
              <a:ext cx="1943129" cy="5916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3" name="Group 43">
            <a:extLst>
              <a:ext uri="{FF2B5EF4-FFF2-40B4-BE49-F238E27FC236}">
                <a16:creationId xmlns:a16="http://schemas.microsoft.com/office/drawing/2014/main" id="{96D56911-694E-912E-47CB-D7FDA324411E}"/>
              </a:ext>
            </a:extLst>
          </p:cNvPr>
          <p:cNvGrpSpPr>
            <a:grpSpLocks noChangeAspect="1"/>
          </p:cNvGrpSpPr>
          <p:nvPr/>
        </p:nvGrpSpPr>
        <p:grpSpPr>
          <a:xfrm>
            <a:off x="9275388" y="4954417"/>
            <a:ext cx="2108633" cy="2108633"/>
            <a:chOff x="0" y="0"/>
            <a:chExt cx="14840029" cy="14840029"/>
          </a:xfrm>
        </p:grpSpPr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6BEC7459-79E4-9BBD-8674-843E00571942}"/>
                </a:ext>
              </a:extLst>
            </p:cNvPr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5" name="Freeform 45">
              <a:extLst>
                <a:ext uri="{FF2B5EF4-FFF2-40B4-BE49-F238E27FC236}">
                  <a16:creationId xmlns:a16="http://schemas.microsoft.com/office/drawing/2014/main" id="{272794A1-F298-2032-829F-A4878AFCAEC3}"/>
                </a:ext>
              </a:extLst>
            </p:cNvPr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3A7D3223-C2E2-A706-7C43-A2E99BF11480}"/>
                </a:ext>
              </a:extLst>
            </p:cNvPr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9"/>
              <a:stretch>
                <a:fillRect l="-24572" r="-24572"/>
              </a:stretch>
            </a:blipFill>
          </p:spPr>
        </p:sp>
      </p:grpSp>
      <p:sp>
        <p:nvSpPr>
          <p:cNvPr id="47" name="TextBox 47">
            <a:extLst>
              <a:ext uri="{FF2B5EF4-FFF2-40B4-BE49-F238E27FC236}">
                <a16:creationId xmlns:a16="http://schemas.microsoft.com/office/drawing/2014/main" id="{7F5BBF8F-DAB6-3B5D-549A-E31F44E468B4}"/>
              </a:ext>
            </a:extLst>
          </p:cNvPr>
          <p:cNvSpPr txBox="1"/>
          <p:nvPr/>
        </p:nvSpPr>
        <p:spPr>
          <a:xfrm>
            <a:off x="11509841" y="5824403"/>
            <a:ext cx="3987652" cy="1060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GB" sz="1594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Align with NIST SP 800-64 and OWASP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GB" sz="1594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ASVS for process maturity and technical coverage.</a:t>
            </a:r>
            <a:endParaRPr lang="en-US" sz="1594" b="1" dirty="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8" name="TextBox 48">
            <a:extLst>
              <a:ext uri="{FF2B5EF4-FFF2-40B4-BE49-F238E27FC236}">
                <a16:creationId xmlns:a16="http://schemas.microsoft.com/office/drawing/2014/main" id="{D1FA8B51-54EF-7B64-55FD-CC1983B019D0}"/>
              </a:ext>
            </a:extLst>
          </p:cNvPr>
          <p:cNvSpPr txBox="1"/>
          <p:nvPr/>
        </p:nvSpPr>
        <p:spPr>
          <a:xfrm>
            <a:off x="11408781" y="5105012"/>
            <a:ext cx="5180139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2456"/>
              </a:lnSpc>
              <a:spcBef>
                <a:spcPct val="0"/>
              </a:spcBef>
              <a:buFont typeface="+mj-lt"/>
              <a:buAutoNum type="arabicPeriod" startAt="5"/>
            </a:pPr>
            <a:r>
              <a:rPr lang="en-US" sz="2117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Compliance and Policy Enforcement:</a:t>
            </a:r>
          </a:p>
        </p:txBody>
      </p:sp>
      <p:sp>
        <p:nvSpPr>
          <p:cNvPr id="49" name="TextBox 49">
            <a:extLst>
              <a:ext uri="{FF2B5EF4-FFF2-40B4-BE49-F238E27FC236}">
                <a16:creationId xmlns:a16="http://schemas.microsoft.com/office/drawing/2014/main" id="{B46B325B-19AA-D2FA-A9DE-D1ACF558CD04}"/>
              </a:ext>
            </a:extLst>
          </p:cNvPr>
          <p:cNvSpPr txBox="1"/>
          <p:nvPr/>
        </p:nvSpPr>
        <p:spPr>
          <a:xfrm>
            <a:off x="11529667" y="2819873"/>
            <a:ext cx="3948001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2456"/>
              </a:lnSpc>
              <a:spcBef>
                <a:spcPct val="0"/>
              </a:spcBef>
              <a:buFont typeface="+mj-lt"/>
              <a:buAutoNum type="arabicPeriod" startAt="4"/>
            </a:pPr>
            <a:r>
              <a:rPr lang="en-US" sz="2117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Continuous Security Training:</a:t>
            </a:r>
          </a:p>
        </p:txBody>
      </p:sp>
      <p:grpSp>
        <p:nvGrpSpPr>
          <p:cNvPr id="50" name="Group 2">
            <a:extLst>
              <a:ext uri="{FF2B5EF4-FFF2-40B4-BE49-F238E27FC236}">
                <a16:creationId xmlns:a16="http://schemas.microsoft.com/office/drawing/2014/main" id="{2748662C-40CA-92DF-5A09-8BAD240BF3D8}"/>
              </a:ext>
            </a:extLst>
          </p:cNvPr>
          <p:cNvGrpSpPr/>
          <p:nvPr/>
        </p:nvGrpSpPr>
        <p:grpSpPr>
          <a:xfrm>
            <a:off x="6578869" y="7147634"/>
            <a:ext cx="8051531" cy="2644066"/>
            <a:chOff x="0" y="0"/>
            <a:chExt cx="1929913" cy="572582"/>
          </a:xfrm>
        </p:grpSpPr>
        <p:sp>
          <p:nvSpPr>
            <p:cNvPr id="51" name="Freeform 3">
              <a:extLst>
                <a:ext uri="{FF2B5EF4-FFF2-40B4-BE49-F238E27FC236}">
                  <a16:creationId xmlns:a16="http://schemas.microsoft.com/office/drawing/2014/main" id="{5B6CC5B3-B2B9-94A5-BF6E-CBF4924E56F3}"/>
                </a:ext>
              </a:extLst>
            </p:cNvPr>
            <p:cNvSpPr/>
            <p:nvPr/>
          </p:nvSpPr>
          <p:spPr>
            <a:xfrm>
              <a:off x="0" y="0"/>
              <a:ext cx="1929913" cy="572582"/>
            </a:xfrm>
            <a:custGeom>
              <a:avLst/>
              <a:gdLst/>
              <a:ahLst/>
              <a:cxnLst/>
              <a:rect l="l" t="t" r="r" b="b"/>
              <a:pathLst>
                <a:path w="1929913" h="572582">
                  <a:moveTo>
                    <a:pt x="0" y="0"/>
                  </a:moveTo>
                  <a:lnTo>
                    <a:pt x="1929913" y="0"/>
                  </a:lnTo>
                  <a:lnTo>
                    <a:pt x="1929913" y="572582"/>
                  </a:lnTo>
                  <a:lnTo>
                    <a:pt x="0" y="572582"/>
                  </a:lnTo>
                  <a:close/>
                </a:path>
              </a:pathLst>
            </a:custGeom>
            <a:solidFill>
              <a:srgbClr val="00BBDE">
                <a:alpha val="3764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2" name="TextBox 4">
              <a:extLst>
                <a:ext uri="{FF2B5EF4-FFF2-40B4-BE49-F238E27FC236}">
                  <a16:creationId xmlns:a16="http://schemas.microsoft.com/office/drawing/2014/main" id="{7AA89DF4-2BCE-DA4B-C0B2-9BD0C8938DCA}"/>
                </a:ext>
              </a:extLst>
            </p:cNvPr>
            <p:cNvSpPr txBox="1"/>
            <p:nvPr/>
          </p:nvSpPr>
          <p:spPr>
            <a:xfrm>
              <a:off x="0" y="-19050"/>
              <a:ext cx="1929913" cy="5916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3" name="Group 17">
            <a:extLst>
              <a:ext uri="{FF2B5EF4-FFF2-40B4-BE49-F238E27FC236}">
                <a16:creationId xmlns:a16="http://schemas.microsoft.com/office/drawing/2014/main" id="{3353C46A-B5E8-D37B-6BFF-48C06B9D5463}"/>
              </a:ext>
            </a:extLst>
          </p:cNvPr>
          <p:cNvGrpSpPr>
            <a:grpSpLocks noChangeAspect="1"/>
          </p:cNvGrpSpPr>
          <p:nvPr/>
        </p:nvGrpSpPr>
        <p:grpSpPr>
          <a:xfrm>
            <a:off x="5522882" y="7043255"/>
            <a:ext cx="2108633" cy="2108633"/>
            <a:chOff x="0" y="0"/>
            <a:chExt cx="14840029" cy="14840029"/>
          </a:xfrm>
        </p:grpSpPr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657717F6-2D0B-1F39-F06D-9B08813F2CBE}"/>
                </a:ext>
              </a:extLst>
            </p:cNvPr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ABB16F9C-6FE3-1840-F527-76A64D3E3A8D}"/>
                </a:ext>
              </a:extLst>
            </p:cNvPr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C025EC8E-F4EE-585E-4331-7EC4CF158CBD}"/>
                </a:ext>
              </a:extLst>
            </p:cNvPr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6"/>
              <a:stretch>
                <a:fillRect l="-24642" r="-24642"/>
              </a:stretch>
            </a:blipFill>
          </p:spPr>
        </p:sp>
      </p:grpSp>
      <p:sp>
        <p:nvSpPr>
          <p:cNvPr id="57" name="TextBox 21">
            <a:extLst>
              <a:ext uri="{FF2B5EF4-FFF2-40B4-BE49-F238E27FC236}">
                <a16:creationId xmlns:a16="http://schemas.microsoft.com/office/drawing/2014/main" id="{F924AAAC-282A-FE1A-C592-C1F894A56202}"/>
              </a:ext>
            </a:extLst>
          </p:cNvPr>
          <p:cNvSpPr txBox="1"/>
          <p:nvPr/>
        </p:nvSpPr>
        <p:spPr>
          <a:xfrm>
            <a:off x="7819672" y="7785790"/>
            <a:ext cx="5439128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9"/>
              </a:lnSpc>
              <a:spcBef>
                <a:spcPct val="0"/>
              </a:spcBef>
            </a:pPr>
            <a:r>
              <a:rPr lang="en-GB" sz="1594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Integrate tools like:</a:t>
            </a:r>
          </a:p>
          <a:p>
            <a:pPr marL="285750" indent="-285750">
              <a:lnSpc>
                <a:spcPts val="184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1594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SAST (Static Application Security Testing) for code analysis.</a:t>
            </a:r>
          </a:p>
          <a:p>
            <a:pPr marL="285750" indent="-285750">
              <a:lnSpc>
                <a:spcPts val="184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1594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DAST (Dynamic Application Security Testing) for runtime testing.</a:t>
            </a:r>
          </a:p>
          <a:p>
            <a:pPr marL="285750" indent="-285750">
              <a:lnSpc>
                <a:spcPts val="184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1594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Dependency Scanners (e.g., OWASP Dependency-Check) to monitor third-party libraries.</a:t>
            </a:r>
            <a:endParaRPr lang="en-US" sz="1594" b="1" dirty="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8" name="TextBox 22">
            <a:extLst>
              <a:ext uri="{FF2B5EF4-FFF2-40B4-BE49-F238E27FC236}">
                <a16:creationId xmlns:a16="http://schemas.microsoft.com/office/drawing/2014/main" id="{B93F0D6D-B97C-1995-3255-F8F3A3546318}"/>
              </a:ext>
            </a:extLst>
          </p:cNvPr>
          <p:cNvSpPr txBox="1"/>
          <p:nvPr/>
        </p:nvSpPr>
        <p:spPr>
          <a:xfrm>
            <a:off x="7819672" y="7272698"/>
            <a:ext cx="5743928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2456"/>
              </a:lnSpc>
              <a:spcBef>
                <a:spcPct val="0"/>
              </a:spcBef>
              <a:buFont typeface="+mj-lt"/>
              <a:buAutoNum type="arabicPeriod" startAt="3"/>
            </a:pPr>
            <a:r>
              <a:rPr lang="en-US" sz="2117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Use Automated Security Tools</a:t>
            </a:r>
          </a:p>
        </p:txBody>
      </p:sp>
    </p:spTree>
    <p:extLst>
      <p:ext uri="{BB962C8B-B14F-4D97-AF65-F5344CB8AC3E}">
        <p14:creationId xmlns:p14="http://schemas.microsoft.com/office/powerpoint/2010/main" val="230787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45366" y="920520"/>
            <a:ext cx="18751960" cy="1578583"/>
            <a:chOff x="0" y="0"/>
            <a:chExt cx="4938788" cy="4157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38788" cy="415758"/>
            </a:xfrm>
            <a:custGeom>
              <a:avLst/>
              <a:gdLst/>
              <a:ahLst/>
              <a:cxnLst/>
              <a:rect l="l" t="t" r="r" b="b"/>
              <a:pathLst>
                <a:path w="4938788" h="415758">
                  <a:moveTo>
                    <a:pt x="0" y="0"/>
                  </a:moveTo>
                  <a:lnTo>
                    <a:pt x="4938788" y="0"/>
                  </a:lnTo>
                  <a:lnTo>
                    <a:pt x="4938788" y="415758"/>
                  </a:lnTo>
                  <a:lnTo>
                    <a:pt x="0" y="41575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938788" cy="434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885123" y="3233462"/>
            <a:ext cx="3282878" cy="3820076"/>
            <a:chOff x="0" y="0"/>
            <a:chExt cx="6985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2"/>
              <a:stretch>
                <a:fillRect l="-53281" r="-53281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flipH="1">
            <a:off x="-10708688" y="-2974070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3">
              <a:alphaModFix amt="20999"/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b="1" spc="199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25/27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23691" y="958620"/>
            <a:ext cx="10601292" cy="1551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2056"/>
              </a:lnSpc>
              <a:spcBef>
                <a:spcPct val="0"/>
              </a:spcBef>
            </a:pPr>
            <a:r>
              <a:rPr lang="en-US" sz="10393" b="1" dirty="0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Lessons Learned 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753164" y="2971586"/>
            <a:ext cx="666614" cy="666614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253489" y="3297081"/>
            <a:ext cx="10416288" cy="4716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3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Setting up a testing environment is critical for safe vulnerability assessments.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3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Understanding OWASP Top 10 helps in identifying common security flaws.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3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Tools like Burp Suite and </a:t>
            </a:r>
            <a:r>
              <a:rPr lang="en-GB" sz="2300" b="1" dirty="0" err="1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Ngrok</a:t>
            </a:r>
            <a:r>
              <a:rPr lang="en-GB" sz="23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 are essential for practical penetration testing.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3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Secure coding practices are key to building safer web applications.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3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Mapping vulnerabilities to SDLC phases improves long-term security planning.</a:t>
            </a:r>
            <a:endParaRPr lang="en-US" sz="2300" b="1" dirty="0">
              <a:solidFill>
                <a:srgbClr val="FFFFFF"/>
              </a:solidFill>
              <a:latin typeface="Raleway Ultra-Bold"/>
              <a:ea typeface="Raleway Ultra-Bold"/>
              <a:cs typeface="Raleway Ultra-Bold"/>
              <a:sym typeface="Raleway Ultra-Bold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16401024" y="5693480"/>
            <a:ext cx="1168799" cy="1360058"/>
            <a:chOff x="0" y="0"/>
            <a:chExt cx="6985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3698548" y="2670433"/>
            <a:ext cx="1168799" cy="1360058"/>
            <a:chOff x="0" y="0"/>
            <a:chExt cx="6985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id="29" name="TextBox 29"/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753164" y="5559027"/>
            <a:ext cx="666614" cy="666614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80933" y="2906099"/>
            <a:ext cx="8817124" cy="15773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265"/>
              </a:lnSpc>
              <a:spcBef>
                <a:spcPct val="0"/>
              </a:spcBef>
            </a:pPr>
            <a:r>
              <a:rPr lang="en-US" sz="10573" b="1" dirty="0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conclusion </a:t>
            </a: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1663956" y="2150860"/>
            <a:ext cx="4794032" cy="9485815"/>
            <a:chOff x="0" y="0"/>
            <a:chExt cx="2620010" cy="5184140"/>
          </a:xfrm>
        </p:grpSpPr>
        <p:sp>
          <p:nvSpPr>
            <p:cNvPr id="11" name="Freeform 11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112527" r="-112527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b="1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26/27</a:t>
            </a:r>
            <a:endParaRPr lang="en-US" sz="1920" b="1" spc="199" dirty="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1580933" y="5809786"/>
            <a:ext cx="13178926" cy="2263224"/>
            <a:chOff x="0" y="0"/>
            <a:chExt cx="3470993" cy="59607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470993" cy="596075"/>
            </a:xfrm>
            <a:custGeom>
              <a:avLst/>
              <a:gdLst/>
              <a:ahLst/>
              <a:cxnLst/>
              <a:rect l="l" t="t" r="r" b="b"/>
              <a:pathLst>
                <a:path w="3470993" h="596075">
                  <a:moveTo>
                    <a:pt x="0" y="0"/>
                  </a:moveTo>
                  <a:lnTo>
                    <a:pt x="3470993" y="0"/>
                  </a:lnTo>
                  <a:lnTo>
                    <a:pt x="3470993" y="596075"/>
                  </a:lnTo>
                  <a:lnTo>
                    <a:pt x="0" y="596075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6000"/>
                  </a:srgbClr>
                </a:gs>
                <a:gs pos="100000">
                  <a:srgbClr val="9B9B9B">
                    <a:alpha val="1920"/>
                  </a:srgbClr>
                </a:gs>
              </a:gsLst>
              <a:lin ang="0"/>
            </a:gradFill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3470993" cy="615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984795" y="5935431"/>
            <a:ext cx="8610129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2"/>
              </a:lnSpc>
              <a:spcBef>
                <a:spcPct val="0"/>
              </a:spcBef>
            </a:pPr>
            <a:r>
              <a:rPr lang="en-GB" sz="2200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This project demonstrated how common web vulnerabilities can be exploited using DVWA. It highlighted the importance of secure coding, regular testing, and following a secure development process. By applying best practices and security frameworks like OWASP and NIST, organizations can reduce risks and build safer web applications.</a:t>
            </a:r>
            <a:endParaRPr lang="en-US" sz="2200" b="1" dirty="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31" name="Group 31"/>
          <p:cNvGrpSpPr/>
          <p:nvPr/>
        </p:nvGrpSpPr>
        <p:grpSpPr>
          <a:xfrm>
            <a:off x="11318891" y="4787425"/>
            <a:ext cx="1148007" cy="1148007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5483760" y="5888134"/>
            <a:ext cx="2001574" cy="2001574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0997849" y="8754671"/>
            <a:ext cx="1790091" cy="2083015"/>
            <a:chOff x="0" y="0"/>
            <a:chExt cx="6985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id="39" name="TextBox 39"/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588653" y="-3162300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639798" y="3310736"/>
            <a:ext cx="6995030" cy="24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92"/>
              </a:lnSpc>
              <a:spcBef>
                <a:spcPct val="0"/>
              </a:spcBef>
            </a:pPr>
            <a:r>
              <a:rPr lang="en-US" sz="16545" b="1" dirty="0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THANK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253489" y="2403386"/>
            <a:ext cx="2138817" cy="213881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b="1" spc="199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27/27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001000" y="5437365"/>
            <a:ext cx="4272627" cy="24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92"/>
              </a:lnSpc>
              <a:spcBef>
                <a:spcPct val="0"/>
              </a:spcBef>
            </a:pPr>
            <a:r>
              <a:rPr lang="en-US" sz="16545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YOU!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584229" y="-3148474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968722" y="3238500"/>
            <a:ext cx="11223837" cy="4936398"/>
          </a:xfrm>
          <a:custGeom>
            <a:avLst/>
            <a:gdLst/>
            <a:ahLst/>
            <a:cxnLst/>
            <a:rect l="l" t="t" r="r" b="b"/>
            <a:pathLst>
              <a:path w="7116792" h="4114800">
                <a:moveTo>
                  <a:pt x="0" y="0"/>
                </a:moveTo>
                <a:lnTo>
                  <a:pt x="7116792" y="0"/>
                </a:lnTo>
                <a:lnTo>
                  <a:pt x="71167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797210" y="4271007"/>
            <a:ext cx="3692982" cy="3692982"/>
            <a:chOff x="0" y="0"/>
            <a:chExt cx="14840029" cy="14840029"/>
          </a:xfrm>
        </p:grpSpPr>
        <p:sp>
          <p:nvSpPr>
            <p:cNvPr id="7" name="Freeform 7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Freeform 8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9"/>
              <a:stretch>
                <a:fillRect l="-24712" r="-24712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7"/>
              </a:lnSpc>
              <a:spcBef>
                <a:spcPct val="0"/>
              </a:spcBef>
            </a:pPr>
            <a:r>
              <a:rPr lang="en-US" sz="1920" b="1" spc="199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03/27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272085" y="1335755"/>
            <a:ext cx="7578113" cy="1478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2056"/>
              </a:lnSpc>
              <a:spcBef>
                <a:spcPct val="0"/>
              </a:spcBef>
            </a:pPr>
            <a:r>
              <a:rPr lang="en-GB" sz="9600" dirty="0">
                <a:solidFill>
                  <a:schemeClr val="bg1"/>
                </a:solidFill>
              </a:rPr>
              <a:t>🎯 Objectives</a:t>
            </a:r>
            <a:endParaRPr lang="en-US" sz="10393" b="1" dirty="0">
              <a:solidFill>
                <a:schemeClr val="bg1"/>
              </a:solidFill>
              <a:latin typeface="Antonio Ultra-Bold"/>
              <a:ea typeface="Antonio Ultra-Bold"/>
              <a:cs typeface="Antonio Ultra-Bold"/>
              <a:sym typeface="Antonio Ultra-Bold"/>
            </a:endParaRPr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4539170" y="4271007"/>
            <a:ext cx="3692982" cy="3692982"/>
            <a:chOff x="0" y="0"/>
            <a:chExt cx="14840029" cy="14840029"/>
          </a:xfrm>
        </p:grpSpPr>
        <p:sp>
          <p:nvSpPr>
            <p:cNvPr id="18" name="Freeform 18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Freeform 19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0"/>
              <a:stretch>
                <a:fillRect l="-24712" r="-24712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6367562" y="4674143"/>
            <a:ext cx="5872806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0"/>
              </a:lnSpc>
              <a:spcBef>
                <a:spcPct val="0"/>
              </a:spcBef>
            </a:pPr>
            <a:endParaRPr lang="en-US" sz="2000" b="1" dirty="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1679486" y="4569497"/>
            <a:ext cx="1148007" cy="114800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5300184" y="7190525"/>
            <a:ext cx="1148007" cy="1148007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35" name="Rectangle 5">
            <a:extLst>
              <a:ext uri="{FF2B5EF4-FFF2-40B4-BE49-F238E27FC236}">
                <a16:creationId xmlns:a16="http://schemas.microsoft.com/office/drawing/2014/main" id="{B26D14C8-CC6D-F61F-7939-30C47E953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8667" y="3977988"/>
            <a:ext cx="9811276" cy="3447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 identify and exploit common web vulnerabilities using the DVWA platform</a:t>
            </a:r>
          </a:p>
          <a:p>
            <a:pPr marL="28575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simulate real-world penetration testing in a controlled lab environment</a:t>
            </a:r>
          </a:p>
          <a:p>
            <a:pPr marL="28575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b="1" dirty="0">
                <a:solidFill>
                  <a:schemeClr val="bg1"/>
                </a:solidFill>
                <a:latin typeface="Arial" panose="020B0604020202020204" pitchFamily="34" charset="0"/>
              </a:rPr>
              <a:t>To understand and apply the OWASP Top 10 vulnerabilities </a:t>
            </a:r>
          </a:p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document findings with clear evidence and remediation</a:t>
            </a:r>
          </a:p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recommend  secure coding practices 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9C4C8F-B922-B016-C493-094EB092B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9F94689-FD95-64E8-9972-6588AEA0440A}"/>
              </a:ext>
            </a:extLst>
          </p:cNvPr>
          <p:cNvSpPr/>
          <p:nvPr/>
        </p:nvSpPr>
        <p:spPr>
          <a:xfrm flipH="1">
            <a:off x="-10584229" y="-3148474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2F934F6-F66B-7D9E-9055-306259423DCE}"/>
              </a:ext>
            </a:extLst>
          </p:cNvPr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F771902-E257-6903-B0C8-04AB82B0E0EA}"/>
              </a:ext>
            </a:extLst>
          </p:cNvPr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3297503-B3A9-A0F7-DB93-D355250B786E}"/>
              </a:ext>
            </a:extLst>
          </p:cNvPr>
          <p:cNvSpPr/>
          <p:nvPr/>
        </p:nvSpPr>
        <p:spPr>
          <a:xfrm>
            <a:off x="3968722" y="3238500"/>
            <a:ext cx="11223837" cy="4936398"/>
          </a:xfrm>
          <a:custGeom>
            <a:avLst/>
            <a:gdLst/>
            <a:ahLst/>
            <a:cxnLst/>
            <a:rect l="l" t="t" r="r" b="b"/>
            <a:pathLst>
              <a:path w="7116792" h="4114800">
                <a:moveTo>
                  <a:pt x="0" y="0"/>
                </a:moveTo>
                <a:lnTo>
                  <a:pt x="7116792" y="0"/>
                </a:lnTo>
                <a:lnTo>
                  <a:pt x="71167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CE035287-F96A-D188-2935-E7CEB892FBC8}"/>
              </a:ext>
            </a:extLst>
          </p:cNvPr>
          <p:cNvGrpSpPr>
            <a:grpSpLocks noChangeAspect="1"/>
          </p:cNvGrpSpPr>
          <p:nvPr/>
        </p:nvGrpSpPr>
        <p:grpSpPr>
          <a:xfrm>
            <a:off x="797210" y="4271007"/>
            <a:ext cx="3692982" cy="3692982"/>
            <a:chOff x="0" y="0"/>
            <a:chExt cx="14840029" cy="1484002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41EE9EB-D531-C056-3761-013E50BCB77A}"/>
                </a:ext>
              </a:extLst>
            </p:cNvPr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81F534F-76D1-E562-EE7A-33C6C48F4289}"/>
                </a:ext>
              </a:extLst>
            </p:cNvPr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FCE8827-3174-2E9D-1485-152013EFCB62}"/>
                </a:ext>
              </a:extLst>
            </p:cNvPr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9"/>
              <a:stretch>
                <a:fillRect l="-24712" r="-24712"/>
              </a:stretch>
            </a:blipFill>
          </p:spPr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5997776E-F155-CAED-9C76-455F4FE659A0}"/>
              </a:ext>
            </a:extLst>
          </p:cNvPr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938F8214-AD2E-7ED5-E29B-CB8979378FE1}"/>
                </a:ext>
              </a:extLst>
            </p:cNvPr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E3FF5D8C-407B-65DF-74A1-FC25E6738DB6}"/>
                </a:ext>
              </a:extLst>
            </p:cNvPr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33659C91-7654-4534-FB80-44ACF162146C}"/>
              </a:ext>
            </a:extLst>
          </p:cNvPr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7"/>
              </a:lnSpc>
              <a:spcBef>
                <a:spcPct val="0"/>
              </a:spcBef>
            </a:pPr>
            <a:r>
              <a:rPr lang="en-US" sz="1920" b="1" spc="199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04/27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EF7F52C4-6F61-9DEB-EB07-54E9F56F994C}"/>
              </a:ext>
            </a:extLst>
          </p:cNvPr>
          <p:cNvSpPr txBox="1"/>
          <p:nvPr/>
        </p:nvSpPr>
        <p:spPr>
          <a:xfrm>
            <a:off x="5272085" y="1335755"/>
            <a:ext cx="7578113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GB" sz="9600" b="1" dirty="0">
                <a:solidFill>
                  <a:schemeClr val="bg1"/>
                </a:solidFill>
              </a:rPr>
              <a:t>🔍 Approach</a:t>
            </a:r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00407CA9-463B-A50E-022F-2BC18D2F2CE0}"/>
              </a:ext>
            </a:extLst>
          </p:cNvPr>
          <p:cNvGrpSpPr>
            <a:grpSpLocks noChangeAspect="1"/>
          </p:cNvGrpSpPr>
          <p:nvPr/>
        </p:nvGrpSpPr>
        <p:grpSpPr>
          <a:xfrm>
            <a:off x="14539170" y="4271007"/>
            <a:ext cx="3692982" cy="3692982"/>
            <a:chOff x="0" y="0"/>
            <a:chExt cx="14840029" cy="14840029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0C5147CF-6E2D-D3C9-C5DB-CB043C46BC49}"/>
                </a:ext>
              </a:extLst>
            </p:cNvPr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A14789C1-534B-BF06-6FC2-F2D989F466BA}"/>
                </a:ext>
              </a:extLst>
            </p:cNvPr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A5C5C2AB-6A12-0410-F20A-55B7C51BF3A3}"/>
                </a:ext>
              </a:extLst>
            </p:cNvPr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0"/>
              <a:stretch>
                <a:fillRect l="-24712" r="-24712"/>
              </a:stretch>
            </a:blipFill>
          </p:spPr>
        </p:sp>
      </p:grpSp>
      <p:sp>
        <p:nvSpPr>
          <p:cNvPr id="21" name="TextBox 21">
            <a:extLst>
              <a:ext uri="{FF2B5EF4-FFF2-40B4-BE49-F238E27FC236}">
                <a16:creationId xmlns:a16="http://schemas.microsoft.com/office/drawing/2014/main" id="{4E797407-976C-8BA4-6698-2E4750F99511}"/>
              </a:ext>
            </a:extLst>
          </p:cNvPr>
          <p:cNvSpPr txBox="1"/>
          <p:nvPr/>
        </p:nvSpPr>
        <p:spPr>
          <a:xfrm>
            <a:off x="6367562" y="4674143"/>
            <a:ext cx="5872806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0"/>
              </a:lnSpc>
              <a:spcBef>
                <a:spcPct val="0"/>
              </a:spcBef>
            </a:pPr>
            <a:endParaRPr lang="en-US" sz="2000" b="1" dirty="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BDFCACD5-D69A-9227-ACED-EA18D097791F}"/>
              </a:ext>
            </a:extLst>
          </p:cNvPr>
          <p:cNvGrpSpPr/>
          <p:nvPr/>
        </p:nvGrpSpPr>
        <p:grpSpPr>
          <a:xfrm>
            <a:off x="1679486" y="4569497"/>
            <a:ext cx="1148007" cy="1148007"/>
            <a:chOff x="0" y="0"/>
            <a:chExt cx="812800" cy="812800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A178C9D2-8FDC-2C59-E2A5-780B31763B7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E517D913-55DD-4BFD-384A-C89ED4E0802A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0A7B2D49-C449-71C5-0DC6-D42BE27D1FE0}"/>
              </a:ext>
            </a:extLst>
          </p:cNvPr>
          <p:cNvGrpSpPr/>
          <p:nvPr/>
        </p:nvGrpSpPr>
        <p:grpSpPr>
          <a:xfrm>
            <a:off x="15300184" y="7190525"/>
            <a:ext cx="1148007" cy="1148007"/>
            <a:chOff x="0" y="0"/>
            <a:chExt cx="812800" cy="812800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05D76CD8-6CDE-BC64-1D7A-F847978BDF2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14A78B16-4216-32CD-3C90-9CCFEE9BDB5C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35" name="Rectangle 5">
            <a:extLst>
              <a:ext uri="{FF2B5EF4-FFF2-40B4-BE49-F238E27FC236}">
                <a16:creationId xmlns:a16="http://schemas.microsoft.com/office/drawing/2014/main" id="{C3FC0382-83F1-8432-B9AB-3E237556E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8667" y="3548675"/>
            <a:ext cx="10067180" cy="4305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altLang="en-US" sz="2000" b="1" dirty="0">
                <a:solidFill>
                  <a:schemeClr val="bg1"/>
                </a:solidFill>
                <a:latin typeface="Arial" panose="020B0604020202020204" pitchFamily="34" charset="0"/>
              </a:rPr>
              <a:t>Set up a controlled testing environment using DVWA and </a:t>
            </a:r>
            <a:r>
              <a:rPr lang="en-GB" altLang="en-US" sz="2000" b="1" dirty="0" err="1">
                <a:solidFill>
                  <a:schemeClr val="bg1"/>
                </a:solidFill>
                <a:latin typeface="Arial" panose="020B0604020202020204" pitchFamily="34" charset="0"/>
              </a:rPr>
              <a:t>Ngrok</a:t>
            </a:r>
            <a:r>
              <a:rPr lang="en-GB" altLang="en-US" sz="2000" b="1" dirty="0">
                <a:solidFill>
                  <a:schemeClr val="bg1"/>
                </a:solidFill>
                <a:latin typeface="Arial" panose="020B0604020202020204" pitchFamily="34" charset="0"/>
              </a:rPr>
              <a:t> for external</a:t>
            </a:r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en-US" sz="2000" b="1" dirty="0">
                <a:solidFill>
                  <a:schemeClr val="bg1"/>
                </a:solidFill>
                <a:latin typeface="Arial" panose="020B0604020202020204" pitchFamily="34" charset="0"/>
              </a:rPr>
              <a:t> access. </a:t>
            </a:r>
          </a:p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altLang="en-US" sz="2000" b="1" dirty="0">
                <a:solidFill>
                  <a:schemeClr val="bg1"/>
                </a:solidFill>
                <a:latin typeface="Arial" panose="020B0604020202020204" pitchFamily="34" charset="0"/>
              </a:rPr>
              <a:t>Simulated real-world attacks using manual testing and automated tools </a:t>
            </a:r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en-US" sz="2000" b="1" dirty="0">
                <a:solidFill>
                  <a:schemeClr val="bg1"/>
                </a:solidFill>
                <a:latin typeface="Arial" panose="020B0604020202020204" pitchFamily="34" charset="0"/>
              </a:rPr>
              <a:t>(e.g., Burp Suite).</a:t>
            </a:r>
          </a:p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altLang="en-US" sz="2000" b="1" dirty="0">
                <a:solidFill>
                  <a:schemeClr val="bg1"/>
                </a:solidFill>
                <a:latin typeface="Arial" panose="020B0604020202020204" pitchFamily="34" charset="0"/>
              </a:rPr>
              <a:t> Targeted known vulnerabilities based on the OWASP Top 10 list.</a:t>
            </a:r>
          </a:p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altLang="en-US" sz="2000" b="1" dirty="0">
                <a:solidFill>
                  <a:schemeClr val="bg1"/>
                </a:solidFill>
                <a:latin typeface="Arial" panose="020B0604020202020204" pitchFamily="34" charset="0"/>
              </a:rPr>
              <a:t> Documented vulnerabilities, verified exploitation, and mapped them to secure </a:t>
            </a:r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en-US" sz="2000" b="1" dirty="0">
                <a:solidFill>
                  <a:schemeClr val="bg1"/>
                </a:solidFill>
                <a:latin typeface="Arial" panose="020B0604020202020204" pitchFamily="34" charset="0"/>
              </a:rPr>
              <a:t>coding practices.</a:t>
            </a:r>
          </a:p>
        </p:txBody>
      </p:sp>
    </p:spTree>
    <p:extLst>
      <p:ext uri="{BB962C8B-B14F-4D97-AF65-F5344CB8AC3E}">
        <p14:creationId xmlns:p14="http://schemas.microsoft.com/office/powerpoint/2010/main" val="2558135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156901" y="-2974070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3" name="Freeform 3"/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1921630" y="2670677"/>
            <a:ext cx="5246370" cy="524637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4838700" y="0"/>
                  </a:moveTo>
                  <a:lnTo>
                    <a:pt x="1511300" y="0"/>
                  </a:lnTo>
                  <a:cubicBezTo>
                    <a:pt x="676910" y="0"/>
                    <a:pt x="0" y="676910"/>
                    <a:pt x="0" y="1511300"/>
                  </a:cubicBezTo>
                  <a:lnTo>
                    <a:pt x="0" y="6350000"/>
                  </a:lnTo>
                  <a:lnTo>
                    <a:pt x="4838700" y="6350000"/>
                  </a:lnTo>
                  <a:cubicBezTo>
                    <a:pt x="5673090" y="6350000"/>
                    <a:pt x="6350000" y="5673090"/>
                    <a:pt x="6350000" y="4838700"/>
                  </a:cubicBezTo>
                  <a:lnTo>
                    <a:pt x="6350000" y="0"/>
                  </a:lnTo>
                  <a:lnTo>
                    <a:pt x="4838700" y="0"/>
                  </a:lnTo>
                  <a:close/>
                </a:path>
              </a:pathLst>
            </a:custGeom>
            <a:blipFill>
              <a:blip r:embed="rId7"/>
              <a:stretch>
                <a:fillRect l="-25000" r="-25000"/>
              </a:stretch>
            </a:blipFill>
            <a:ln w="85725" cap="sq">
              <a:gradFill>
                <a:gsLst>
                  <a:gs pos="0">
                    <a:srgbClr val="243F81">
                      <a:alpha val="100000"/>
                    </a:srgbClr>
                  </a:gs>
                  <a:gs pos="100000">
                    <a:srgbClr val="288198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11504067" y="2358141"/>
            <a:ext cx="1148007" cy="114800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21904" y="4039063"/>
            <a:ext cx="10912667" cy="25095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 this section I will walk you through a step by step guide on how  To setup Damn vulnerable web application on a windows host system Using docker and NGROK for external access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endParaRPr lang="en-US" sz="2800" b="1" dirty="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6111293" y="7179103"/>
            <a:ext cx="1148007" cy="114800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7"/>
              </a:lnSpc>
              <a:spcBef>
                <a:spcPct val="0"/>
              </a:spcBef>
            </a:pPr>
            <a:r>
              <a:rPr lang="en-US" sz="1920" b="1" spc="199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05/27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178706" y="359097"/>
            <a:ext cx="12192000" cy="154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3653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DVWA setup Process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741498" y="-3154165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472049" y="2520315"/>
            <a:ext cx="4508599" cy="5246370"/>
            <a:chOff x="0" y="0"/>
            <a:chExt cx="6985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7"/>
              <a:stretch>
                <a:fillRect l="-53204" r="-53204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5353006" y="1794438"/>
            <a:ext cx="1678544" cy="1953215"/>
            <a:chOff x="0" y="0"/>
            <a:chExt cx="6985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8"/>
              <a:stretch>
                <a:fillRect l="-41805" r="-41805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5186519" y="6615217"/>
            <a:ext cx="1678544" cy="1953215"/>
            <a:chOff x="0" y="0"/>
            <a:chExt cx="6985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9"/>
              <a:stretch>
                <a:fillRect l="-61087" r="-61087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895218" y="5573710"/>
            <a:ext cx="1790091" cy="2083015"/>
            <a:chOff x="0" y="0"/>
            <a:chExt cx="6985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7"/>
              </a:lnSpc>
              <a:spcBef>
                <a:spcPct val="0"/>
              </a:spcBef>
            </a:pPr>
            <a:r>
              <a:rPr lang="en-US" sz="1920" b="1" spc="199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05/27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2321694" y="2120350"/>
            <a:ext cx="666614" cy="666614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321694" y="4296791"/>
            <a:ext cx="666614" cy="666614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2321694" y="6473232"/>
            <a:ext cx="666614" cy="666614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39" name="ZoneTexte 38">
            <a:extLst>
              <a:ext uri="{FF2B5EF4-FFF2-40B4-BE49-F238E27FC236}">
                <a16:creationId xmlns:a16="http://schemas.microsoft.com/office/drawing/2014/main" id="{175F3D1C-447A-8559-1D8E-AF55ACF53075}"/>
              </a:ext>
            </a:extLst>
          </p:cNvPr>
          <p:cNvSpPr txBox="1"/>
          <p:nvPr/>
        </p:nvSpPr>
        <p:spPr>
          <a:xfrm>
            <a:off x="6531705" y="3439828"/>
            <a:ext cx="11663059" cy="3347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l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400" b="1" dirty="0">
                <a:solidFill>
                  <a:srgbClr val="FFFFFF"/>
                </a:solidFill>
                <a:latin typeface="Arial" panose="020B0604020202020204" pitchFamily="34" charset="0"/>
                <a:ea typeface="Raleway Medium"/>
                <a:cs typeface="Arial" panose="020B0604020202020204" pitchFamily="34" charset="0"/>
                <a:sym typeface="Raleway Medium"/>
              </a:rPr>
              <a:t>Step one we installed docker desktop from the official website docker.com with the functionally WSL2 enable.</a:t>
            </a:r>
          </a:p>
          <a:p>
            <a:pPr marL="514350" indent="-514350" algn="l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400" b="1" dirty="0">
                <a:solidFill>
                  <a:srgbClr val="FFFFFF"/>
                </a:solidFill>
                <a:latin typeface="Arial" panose="020B0604020202020204" pitchFamily="34" charset="0"/>
                <a:ea typeface="Raleway Medium"/>
                <a:cs typeface="Arial" panose="020B0604020202020204" pitchFamily="34" charset="0"/>
                <a:sym typeface="Raleway Medium"/>
              </a:rPr>
              <a:t>Step two we pulled  DVWA image using </a:t>
            </a:r>
            <a:r>
              <a:rPr lang="en-US" sz="2400" b="1" dirty="0" err="1">
                <a:solidFill>
                  <a:srgbClr val="FFFFFF"/>
                </a:solidFill>
                <a:latin typeface="Arial" panose="020B0604020202020204" pitchFamily="34" charset="0"/>
                <a:ea typeface="Raleway Medium"/>
                <a:cs typeface="Arial" panose="020B0604020202020204" pitchFamily="34" charset="0"/>
                <a:sym typeface="Raleway Medium"/>
              </a:rPr>
              <a:t>powershell</a:t>
            </a:r>
            <a:r>
              <a:rPr lang="en-US" sz="2400" b="1" dirty="0">
                <a:solidFill>
                  <a:srgbClr val="FFFFFF"/>
                </a:solidFill>
                <a:latin typeface="Arial" panose="020B0604020202020204" pitchFamily="34" charset="0"/>
                <a:ea typeface="Raleway Medium"/>
                <a:cs typeface="Arial" panose="020B0604020202020204" pitchFamily="34" charset="0"/>
                <a:sym typeface="Raleway Medium"/>
              </a:rPr>
              <a:t> command docker pull </a:t>
            </a:r>
            <a:r>
              <a:rPr lang="en-US" sz="2400" b="1" dirty="0" err="1">
                <a:solidFill>
                  <a:srgbClr val="FFFFFF"/>
                </a:solidFill>
                <a:latin typeface="Arial" panose="020B0604020202020204" pitchFamily="34" charset="0"/>
                <a:ea typeface="Raleway Medium"/>
                <a:cs typeface="Arial" panose="020B0604020202020204" pitchFamily="34" charset="0"/>
                <a:sym typeface="Raleway Medium"/>
              </a:rPr>
              <a:t>vulnerables</a:t>
            </a:r>
            <a:r>
              <a:rPr lang="en-US" sz="2400" b="1" dirty="0">
                <a:solidFill>
                  <a:srgbClr val="FFFFFF"/>
                </a:solidFill>
                <a:latin typeface="Arial" panose="020B0604020202020204" pitchFamily="34" charset="0"/>
                <a:ea typeface="Raleway Medium"/>
                <a:cs typeface="Arial" panose="020B0604020202020204" pitchFamily="34" charset="0"/>
                <a:sym typeface="Raleway Medium"/>
              </a:rPr>
              <a:t>/web-</a:t>
            </a:r>
            <a:r>
              <a:rPr lang="en-US" sz="2400" b="1" dirty="0" err="1">
                <a:solidFill>
                  <a:srgbClr val="FFFFFF"/>
                </a:solidFill>
                <a:latin typeface="Arial" panose="020B0604020202020204" pitchFamily="34" charset="0"/>
                <a:ea typeface="Raleway Medium"/>
                <a:cs typeface="Arial" panose="020B0604020202020204" pitchFamily="34" charset="0"/>
                <a:sym typeface="Raleway Medium"/>
              </a:rPr>
              <a:t>dvwa</a:t>
            </a:r>
            <a:endParaRPr lang="en-US" sz="2400" b="1" dirty="0">
              <a:solidFill>
                <a:srgbClr val="FFFFFF"/>
              </a:solidFill>
              <a:latin typeface="Arial" panose="020B0604020202020204" pitchFamily="34" charset="0"/>
              <a:ea typeface="Raleway Medium"/>
              <a:cs typeface="Arial" panose="020B0604020202020204" pitchFamily="34" charset="0"/>
              <a:sym typeface="Raleway Medium"/>
            </a:endParaRPr>
          </a:p>
          <a:p>
            <a:pPr marL="514350" indent="-51435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400" b="1" dirty="0">
                <a:solidFill>
                  <a:srgbClr val="FFFFFF"/>
                </a:solidFill>
                <a:latin typeface="Arial" panose="020B0604020202020204" pitchFamily="34" charset="0"/>
                <a:ea typeface="Raleway Medium"/>
                <a:cs typeface="Arial" panose="020B0604020202020204" pitchFamily="34" charset="0"/>
                <a:sym typeface="Raleway Medium"/>
              </a:rPr>
              <a:t>Step three included running the DVWA container with this command </a:t>
            </a:r>
            <a:r>
              <a:rPr lang="en-GB" sz="2400" b="1" dirty="0">
                <a:solidFill>
                  <a:srgbClr val="FFFFFF"/>
                </a:solidFill>
                <a:latin typeface="Arial" panose="020B0604020202020204" pitchFamily="34" charset="0"/>
                <a:ea typeface="Raleway Medium"/>
                <a:cs typeface="Arial" panose="020B0604020202020204" pitchFamily="34" charset="0"/>
                <a:sym typeface="Raleway Medium"/>
              </a:rPr>
              <a:t>docker run -d --name </a:t>
            </a:r>
            <a:r>
              <a:rPr lang="en-GB" sz="2400" b="1" dirty="0" err="1">
                <a:solidFill>
                  <a:srgbClr val="FFFFFF"/>
                </a:solidFill>
                <a:latin typeface="Arial" panose="020B0604020202020204" pitchFamily="34" charset="0"/>
                <a:ea typeface="Raleway Medium"/>
                <a:cs typeface="Arial" panose="020B0604020202020204" pitchFamily="34" charset="0"/>
                <a:sym typeface="Raleway Medium"/>
              </a:rPr>
              <a:t>dvwa</a:t>
            </a:r>
            <a:r>
              <a:rPr lang="en-GB" sz="2400" b="1" dirty="0">
                <a:solidFill>
                  <a:srgbClr val="FFFFFF"/>
                </a:solidFill>
                <a:latin typeface="Arial" panose="020B0604020202020204" pitchFamily="34" charset="0"/>
                <a:ea typeface="Raleway Medium"/>
                <a:cs typeface="Arial" panose="020B0604020202020204" pitchFamily="34" charset="0"/>
                <a:sym typeface="Raleway Medium"/>
              </a:rPr>
              <a:t> -p 80:80 </a:t>
            </a:r>
            <a:r>
              <a:rPr lang="en-GB" sz="2400" b="1" dirty="0" err="1">
                <a:solidFill>
                  <a:srgbClr val="FFFFFF"/>
                </a:solidFill>
                <a:latin typeface="Arial" panose="020B0604020202020204" pitchFamily="34" charset="0"/>
                <a:ea typeface="Raleway Medium"/>
                <a:cs typeface="Arial" panose="020B0604020202020204" pitchFamily="34" charset="0"/>
                <a:sym typeface="Raleway Medium"/>
              </a:rPr>
              <a:t>vulnerables</a:t>
            </a:r>
            <a:r>
              <a:rPr lang="en-GB" sz="2400" b="1" dirty="0">
                <a:solidFill>
                  <a:srgbClr val="FFFFFF"/>
                </a:solidFill>
                <a:latin typeface="Arial" panose="020B0604020202020204" pitchFamily="34" charset="0"/>
                <a:ea typeface="Raleway Medium"/>
                <a:cs typeface="Arial" panose="020B0604020202020204" pitchFamily="34" charset="0"/>
                <a:sym typeface="Raleway Medium"/>
              </a:rPr>
              <a:t>/web-</a:t>
            </a:r>
            <a:r>
              <a:rPr lang="en-GB" sz="2400" b="1" dirty="0" err="1">
                <a:solidFill>
                  <a:srgbClr val="FFFFFF"/>
                </a:solidFill>
                <a:latin typeface="Arial" panose="020B0604020202020204" pitchFamily="34" charset="0"/>
                <a:ea typeface="Raleway Medium"/>
                <a:cs typeface="Arial" panose="020B0604020202020204" pitchFamily="34" charset="0"/>
                <a:sym typeface="Raleway Medium"/>
              </a:rPr>
              <a:t>dvwa</a:t>
            </a:r>
            <a:r>
              <a:rPr lang="en-GB" sz="2400" b="1" dirty="0">
                <a:solidFill>
                  <a:srgbClr val="FFFFFF"/>
                </a:solidFill>
                <a:latin typeface="Arial" panose="020B0604020202020204" pitchFamily="34" charset="0"/>
                <a:ea typeface="Raleway Medium"/>
                <a:cs typeface="Arial" panose="020B0604020202020204" pitchFamily="34" charset="0"/>
                <a:sym typeface="Raleway Medium"/>
              </a:rPr>
              <a:t>”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DD5D3B-B928-A39B-5224-BF2DE8BFE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378FE2D-26AF-825A-C9E4-4569073582E0}"/>
              </a:ext>
            </a:extLst>
          </p:cNvPr>
          <p:cNvSpPr/>
          <p:nvPr/>
        </p:nvSpPr>
        <p:spPr>
          <a:xfrm flipH="1">
            <a:off x="-10741498" y="-3154165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6E30C56-7724-4EE5-9CA5-1478EDBC20D8}"/>
              </a:ext>
            </a:extLst>
          </p:cNvPr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3FDD5095-43F6-6741-594A-0A4C3E0D900B}"/>
              </a:ext>
            </a:extLst>
          </p:cNvPr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BCB87D97-DFF6-BCD0-8DBD-EC00E58AFEDE}"/>
              </a:ext>
            </a:extLst>
          </p:cNvPr>
          <p:cNvGrpSpPr/>
          <p:nvPr/>
        </p:nvGrpSpPr>
        <p:grpSpPr>
          <a:xfrm>
            <a:off x="697843" y="2520315"/>
            <a:ext cx="4508599" cy="5246370"/>
            <a:chOff x="0" y="0"/>
            <a:chExt cx="6985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1789EF1-E655-1DDC-234D-4BB0F00549E7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7"/>
              <a:stretch>
                <a:fillRect l="-53204" r="-53204"/>
              </a:stretch>
            </a:blipFill>
          </p:spPr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C8923905-AA32-E76F-7744-A58CFF8DF007}"/>
              </a:ext>
            </a:extLst>
          </p:cNvPr>
          <p:cNvGrpSpPr/>
          <p:nvPr/>
        </p:nvGrpSpPr>
        <p:grpSpPr>
          <a:xfrm>
            <a:off x="4578800" y="1794438"/>
            <a:ext cx="1678544" cy="1953215"/>
            <a:chOff x="0" y="0"/>
            <a:chExt cx="6985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3476EE4-BC35-28DB-E928-44CC18447220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8"/>
              <a:stretch>
                <a:fillRect l="-41805" r="-41805"/>
              </a:stretch>
            </a:blipFill>
          </p:spPr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FE8A8313-63DA-9488-ACFE-168C0B9A15CB}"/>
              </a:ext>
            </a:extLst>
          </p:cNvPr>
          <p:cNvGrpSpPr/>
          <p:nvPr/>
        </p:nvGrpSpPr>
        <p:grpSpPr>
          <a:xfrm>
            <a:off x="4412313" y="6615217"/>
            <a:ext cx="1678544" cy="1953215"/>
            <a:chOff x="0" y="0"/>
            <a:chExt cx="698500" cy="8128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6771733F-16A5-0E30-93B2-285AD90301D3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9"/>
              <a:stretch>
                <a:fillRect l="-61087" r="-61087"/>
              </a:stretch>
            </a:blipFill>
          </p:spPr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0C83641D-7CBE-736B-D484-BD56E4A2A0A9}"/>
              </a:ext>
            </a:extLst>
          </p:cNvPr>
          <p:cNvGrpSpPr/>
          <p:nvPr/>
        </p:nvGrpSpPr>
        <p:grpSpPr>
          <a:xfrm>
            <a:off x="121012" y="5573710"/>
            <a:ext cx="1790091" cy="2083015"/>
            <a:chOff x="0" y="0"/>
            <a:chExt cx="6985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16180CE2-32A3-3B9D-F64B-49BA2D46C3F1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BEF69301-DB02-6D79-C388-9D3BEDE558F3}"/>
                </a:ext>
              </a:extLst>
            </p:cNvPr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BB90ECA0-7338-9030-75C2-F332B2A1495F}"/>
              </a:ext>
            </a:extLst>
          </p:cNvPr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EF300CE5-EDC3-A054-3A3F-ACDDE85E76A0}"/>
                </a:ext>
              </a:extLst>
            </p:cNvPr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C9536317-2478-E14A-98DD-2A3E49A09E28}"/>
                </a:ext>
              </a:extLst>
            </p:cNvPr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9" name="TextBox 19">
            <a:extLst>
              <a:ext uri="{FF2B5EF4-FFF2-40B4-BE49-F238E27FC236}">
                <a16:creationId xmlns:a16="http://schemas.microsoft.com/office/drawing/2014/main" id="{E8A4F28A-C9C8-9D94-7813-37F8BF253DC1}"/>
              </a:ext>
            </a:extLst>
          </p:cNvPr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7"/>
              </a:lnSpc>
              <a:spcBef>
                <a:spcPct val="0"/>
              </a:spcBef>
            </a:pPr>
            <a:r>
              <a:rPr lang="en-US" sz="1920" b="1" spc="199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06/27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418D11F4-1B5D-667D-8812-1AEEAC0E5B4C}"/>
              </a:ext>
            </a:extLst>
          </p:cNvPr>
          <p:cNvSpPr txBox="1"/>
          <p:nvPr/>
        </p:nvSpPr>
        <p:spPr>
          <a:xfrm>
            <a:off x="6412234" y="1028700"/>
            <a:ext cx="11418565" cy="3347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 startAt="4"/>
            </a:pPr>
            <a:r>
              <a:rPr lang="en-GB" sz="2400" b="1" dirty="0">
                <a:solidFill>
                  <a:srgbClr val="FFFFFF"/>
                </a:solidFill>
                <a:latin typeface="Arial" panose="020B0604020202020204" pitchFamily="34" charset="0"/>
                <a:ea typeface="Raleway Medium"/>
                <a:cs typeface="Arial" panose="020B0604020202020204" pitchFamily="34" charset="0"/>
                <a:sym typeface="Raleway Medium"/>
              </a:rPr>
              <a:t>Step 4 : access DVWA </a:t>
            </a:r>
            <a:r>
              <a:rPr lang="en-GB" sz="2400" b="1" dirty="0" err="1">
                <a:solidFill>
                  <a:srgbClr val="FFFFFF"/>
                </a:solidFill>
                <a:latin typeface="Arial" panose="020B0604020202020204" pitchFamily="34" charset="0"/>
                <a:ea typeface="Raleway Medium"/>
                <a:cs typeface="Arial" panose="020B0604020202020204" pitchFamily="34" charset="0"/>
                <a:sym typeface="Raleway Medium"/>
              </a:rPr>
              <a:t>loccaly</a:t>
            </a:r>
            <a:r>
              <a:rPr lang="en-GB" sz="2400" b="1" dirty="0">
                <a:solidFill>
                  <a:srgbClr val="FFFFFF"/>
                </a:solidFill>
                <a:latin typeface="Arial" panose="020B0604020202020204" pitchFamily="34" charset="0"/>
                <a:ea typeface="Raleway Medium"/>
                <a:cs typeface="Arial" panose="020B0604020202020204" pitchFamily="34" charset="0"/>
                <a:sym typeface="Raleway Medium"/>
              </a:rPr>
              <a:t> 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FFFFFF"/>
                </a:solidFill>
                <a:latin typeface="Arial" panose="020B0604020202020204" pitchFamily="34" charset="0"/>
                <a:ea typeface="Raleway Medium"/>
                <a:cs typeface="Arial" panose="020B0604020202020204" pitchFamily="34" charset="0"/>
                <a:sym typeface="Raleway Medium"/>
              </a:rPr>
              <a:t>Opened a browser and navigated to http://localhost or http://localhost:8080.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FFFFFF"/>
                </a:solidFill>
                <a:latin typeface="Arial" panose="020B0604020202020204" pitchFamily="34" charset="0"/>
                <a:ea typeface="Raleway Medium"/>
                <a:cs typeface="Arial" panose="020B0604020202020204" pitchFamily="34" charset="0"/>
                <a:sym typeface="Raleway Medium"/>
              </a:rPr>
              <a:t>Logged in using: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FFFFFF"/>
                </a:solidFill>
                <a:latin typeface="Arial" panose="020B0604020202020204" pitchFamily="34" charset="0"/>
                <a:ea typeface="Raleway Medium"/>
                <a:cs typeface="Arial" panose="020B0604020202020204" pitchFamily="34" charset="0"/>
                <a:sym typeface="Raleway Medium"/>
              </a:rPr>
              <a:t>Username: admin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FFFFFF"/>
                </a:solidFill>
                <a:latin typeface="Arial" panose="020B0604020202020204" pitchFamily="34" charset="0"/>
                <a:ea typeface="Raleway Medium"/>
                <a:cs typeface="Arial" panose="020B0604020202020204" pitchFamily="34" charset="0"/>
                <a:sym typeface="Raleway Medium"/>
              </a:rPr>
              <a:t>Password: password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FFFFFF"/>
                </a:solidFill>
                <a:latin typeface="Arial" panose="020B0604020202020204" pitchFamily="34" charset="0"/>
                <a:ea typeface="Raleway Medium"/>
                <a:cs typeface="Arial" panose="020B0604020202020204" pitchFamily="34" charset="0"/>
                <a:sym typeface="Raleway Medium"/>
              </a:rPr>
              <a:t>Set DVWA Security Level to: Low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ea typeface="Raleway Medium"/>
              <a:cs typeface="Arial" panose="020B0604020202020204" pitchFamily="34" charset="0"/>
              <a:sym typeface="Raleway Medium"/>
            </a:endParaRPr>
          </a:p>
        </p:txBody>
      </p:sp>
      <p:pic>
        <p:nvPicPr>
          <p:cNvPr id="15" name="Image 14" descr="Une image contenant texte, capture d’écran, Police, conception">
            <a:extLst>
              <a:ext uri="{FF2B5EF4-FFF2-40B4-BE49-F238E27FC236}">
                <a16:creationId xmlns:a16="http://schemas.microsoft.com/office/drawing/2014/main" id="{13A7CC0F-CE5E-8DFE-AE61-759E996DD6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4636375"/>
            <a:ext cx="9543480" cy="462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36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C52139-6D3E-7289-EC96-993388F70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B7C2340-6D76-CF9B-8784-FAF04FFE01A3}"/>
              </a:ext>
            </a:extLst>
          </p:cNvPr>
          <p:cNvSpPr/>
          <p:nvPr/>
        </p:nvSpPr>
        <p:spPr>
          <a:xfrm flipH="1">
            <a:off x="-10755400" y="-3390900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2DD70FE-11F1-93A4-70D1-B2CF4CB85DB0}"/>
              </a:ext>
            </a:extLst>
          </p:cNvPr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2006279-6EA1-7A6A-0CE4-E2813A3E326D}"/>
              </a:ext>
            </a:extLst>
          </p:cNvPr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65531E47-E1F3-4D5B-74A3-4D9084A04214}"/>
              </a:ext>
            </a:extLst>
          </p:cNvPr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95962F9-FCB7-0E16-86B8-3A9B2BF38606}"/>
                </a:ext>
              </a:extLst>
            </p:cNvPr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DD6383A2-6B89-45BC-9A79-6D0D42D80537}"/>
                </a:ext>
              </a:extLst>
            </p:cNvPr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DCDD1B6F-42B8-988C-9546-0ACE68660B28}"/>
              </a:ext>
            </a:extLst>
          </p:cNvPr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7"/>
              </a:lnSpc>
              <a:spcBef>
                <a:spcPct val="0"/>
              </a:spcBef>
            </a:pPr>
            <a:r>
              <a:rPr lang="en-US" sz="1920" b="1" spc="199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07/27</a:t>
            </a:r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A2E8DF12-C231-3FAE-F203-E36F9FB6A3E1}"/>
              </a:ext>
            </a:extLst>
          </p:cNvPr>
          <p:cNvGrpSpPr/>
          <p:nvPr/>
        </p:nvGrpSpPr>
        <p:grpSpPr>
          <a:xfrm>
            <a:off x="15265414" y="3604841"/>
            <a:ext cx="8923409" cy="3482573"/>
            <a:chOff x="0" y="0"/>
            <a:chExt cx="2350198" cy="917221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DA10BCA5-BDED-929C-BA27-5DB795052D39}"/>
                </a:ext>
              </a:extLst>
            </p:cNvPr>
            <p:cNvSpPr/>
            <p:nvPr/>
          </p:nvSpPr>
          <p:spPr>
            <a:xfrm>
              <a:off x="0" y="0"/>
              <a:ext cx="2350198" cy="917221"/>
            </a:xfrm>
            <a:custGeom>
              <a:avLst/>
              <a:gdLst/>
              <a:ahLst/>
              <a:cxnLst/>
              <a:rect l="l" t="t" r="r" b="b"/>
              <a:pathLst>
                <a:path w="2350198" h="917221">
                  <a:moveTo>
                    <a:pt x="0" y="0"/>
                  </a:moveTo>
                  <a:lnTo>
                    <a:pt x="2350198" y="0"/>
                  </a:lnTo>
                  <a:lnTo>
                    <a:pt x="2350198" y="917221"/>
                  </a:lnTo>
                  <a:lnTo>
                    <a:pt x="0" y="917221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C68C8E2D-4EB6-947A-987E-F2C87118D6CB}"/>
                </a:ext>
              </a:extLst>
            </p:cNvPr>
            <p:cNvSpPr txBox="1"/>
            <p:nvPr/>
          </p:nvSpPr>
          <p:spPr>
            <a:xfrm>
              <a:off x="0" y="-19050"/>
              <a:ext cx="2350198" cy="936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13573993-A1DA-E107-6F8A-4F357B153811}"/>
              </a:ext>
            </a:extLst>
          </p:cNvPr>
          <p:cNvGrpSpPr>
            <a:grpSpLocks noChangeAspect="1"/>
          </p:cNvGrpSpPr>
          <p:nvPr/>
        </p:nvGrpSpPr>
        <p:grpSpPr>
          <a:xfrm>
            <a:off x="12611788" y="2628419"/>
            <a:ext cx="5030161" cy="5030161"/>
            <a:chOff x="0" y="0"/>
            <a:chExt cx="14840029" cy="14840029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B072845C-13C4-4090-CF1F-121B70050A7D}"/>
                </a:ext>
              </a:extLst>
            </p:cNvPr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C1036F0F-4824-2264-FDDD-C66D53D910D2}"/>
                </a:ext>
              </a:extLst>
            </p:cNvPr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D22F8343-CBE1-83E6-F17A-23BAC3B7F56D}"/>
                </a:ext>
              </a:extLst>
            </p:cNvPr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7"/>
              <a:stretch>
                <a:fillRect l="223" t="-25046" r="223" b="-25046"/>
              </a:stretch>
            </a:blipFill>
          </p:spPr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D0BF5697-091E-73F5-64C4-80EEE7D6FDE3}"/>
              </a:ext>
            </a:extLst>
          </p:cNvPr>
          <p:cNvGrpSpPr/>
          <p:nvPr/>
        </p:nvGrpSpPr>
        <p:grpSpPr>
          <a:xfrm>
            <a:off x="12706251" y="6161550"/>
            <a:ext cx="1851727" cy="1851727"/>
            <a:chOff x="0" y="0"/>
            <a:chExt cx="812800" cy="81280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FC53DC0D-3DDB-4995-8278-8AD041A9FC0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1698F26A-921F-B5B3-BCDF-2C2C7F654D28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F72AE52E-FE68-925E-6766-ECB51E864A85}"/>
              </a:ext>
            </a:extLst>
          </p:cNvPr>
          <p:cNvGrpSpPr/>
          <p:nvPr/>
        </p:nvGrpSpPr>
        <p:grpSpPr>
          <a:xfrm>
            <a:off x="15553532" y="2478431"/>
            <a:ext cx="1431892" cy="1431892"/>
            <a:chOff x="0" y="0"/>
            <a:chExt cx="812800" cy="812800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F8E191C1-C836-1C5F-6ACA-3A944B736E7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1801DECB-C2D0-1864-8112-81D4554BA91C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4C0E45AE-22DC-0122-D8F0-0EA5D1A40532}"/>
              </a:ext>
            </a:extLst>
          </p:cNvPr>
          <p:cNvGrpSpPr/>
          <p:nvPr/>
        </p:nvGrpSpPr>
        <p:grpSpPr>
          <a:xfrm>
            <a:off x="1144394" y="3194377"/>
            <a:ext cx="1217541" cy="1217541"/>
            <a:chOff x="0" y="0"/>
            <a:chExt cx="812800" cy="812800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39FF0F28-5FD9-DD66-C6F9-1897C1FBDDD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8D0271EA-1689-3D88-1282-9E8B628DDCEE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9547F07B-89C5-BDF9-B2A8-D221F5536724}"/>
              </a:ext>
            </a:extLst>
          </p:cNvPr>
          <p:cNvSpPr txBox="1"/>
          <p:nvPr/>
        </p:nvSpPr>
        <p:spPr>
          <a:xfrm>
            <a:off x="6629400" y="1038967"/>
            <a:ext cx="5188964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sz="7200" b="1" dirty="0" err="1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Ngrok</a:t>
            </a:r>
            <a:r>
              <a:rPr lang="en-US" sz="7200" b="1" dirty="0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 setup  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3298825-B490-22E7-796C-7942A0AD2B76}"/>
              </a:ext>
            </a:extLst>
          </p:cNvPr>
          <p:cNvSpPr txBox="1"/>
          <p:nvPr/>
        </p:nvSpPr>
        <p:spPr>
          <a:xfrm>
            <a:off x="2476079" y="2478431"/>
            <a:ext cx="9410878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</a:t>
            </a:r>
            <a:r>
              <a:rPr lang="fr-FR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ngrok</a:t>
            </a:r>
            <a:r>
              <a:rPr lang="fr-F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fr-F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lang="fr-F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fr-FR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allow</a:t>
            </a:r>
            <a:r>
              <a:rPr lang="fr-F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fr-F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penetration</a:t>
            </a:r>
            <a:r>
              <a:rPr lang="fr-F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tester to </a:t>
            </a:r>
            <a:r>
              <a:rPr lang="fr-FR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</a:t>
            </a:r>
            <a:r>
              <a:rPr lang="fr-F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fr-F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DVWA  </a:t>
            </a:r>
            <a:r>
              <a:rPr lang="fr-FR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fr-F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fr-F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hosted</a:t>
            </a:r>
            <a:r>
              <a:rPr lang="fr-F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locally</a:t>
            </a:r>
            <a:r>
              <a:rPr lang="fr-F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fr-FR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</a:t>
            </a:r>
            <a:r>
              <a:rPr lang="fr-FR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fr-F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fr-F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Ngrok  ?</a:t>
            </a:r>
          </a:p>
          <a:p>
            <a:endParaRPr lang="fr-FR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chemeClr val="bg1"/>
                </a:solidFill>
              </a:rPr>
              <a:t>Ngrok</a:t>
            </a:r>
            <a:r>
              <a:rPr lang="en-GB" sz="2800" dirty="0">
                <a:solidFill>
                  <a:schemeClr val="bg1"/>
                </a:solidFill>
              </a:rPr>
              <a:t> is a </a:t>
            </a:r>
            <a:r>
              <a:rPr lang="en-GB" sz="2800" dirty="0" err="1">
                <a:solidFill>
                  <a:schemeClr val="bg1"/>
                </a:solidFill>
              </a:rPr>
              <a:t>tunneling</a:t>
            </a:r>
            <a:r>
              <a:rPr lang="en-GB" sz="2800" dirty="0">
                <a:solidFill>
                  <a:schemeClr val="bg1"/>
                </a:solidFill>
              </a:rPr>
              <a:t> tool that exposes </a:t>
            </a:r>
            <a:r>
              <a:rPr lang="en-GB" sz="2800" b="1" dirty="0">
                <a:solidFill>
                  <a:schemeClr val="bg1"/>
                </a:solidFill>
              </a:rPr>
              <a:t>local applications to the internet 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created a public URL to access DVWA running on our local machine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Allowed the penetration tester to </a:t>
            </a:r>
            <a:r>
              <a:rPr lang="en-GB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</a:t>
            </a:r>
            <a:r>
              <a: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DVWA remotely from another device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361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40D795-9D47-55F9-C07B-24D53D8F1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08CA72A-772B-5957-1104-FA47A5C865E3}"/>
              </a:ext>
            </a:extLst>
          </p:cNvPr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A28EDAC-2C22-54FC-3A38-18C9E548296E}"/>
              </a:ext>
            </a:extLst>
          </p:cNvPr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AE192E4-AA60-6EDE-EF9B-02EF951E95E7}"/>
              </a:ext>
            </a:extLst>
          </p:cNvPr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F05D6F39-EF61-E554-301B-5A46FBFDFDA6}"/>
              </a:ext>
            </a:extLst>
          </p:cNvPr>
          <p:cNvGrpSpPr>
            <a:grpSpLocks noChangeAspect="1"/>
          </p:cNvGrpSpPr>
          <p:nvPr/>
        </p:nvGrpSpPr>
        <p:grpSpPr>
          <a:xfrm>
            <a:off x="4379514" y="3039086"/>
            <a:ext cx="9662087" cy="5542056"/>
            <a:chOff x="0" y="0"/>
            <a:chExt cx="7981950" cy="457835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0195DD1-05BD-8190-B999-2D754374D3D1}"/>
                </a:ext>
              </a:extLst>
            </p:cNvPr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41F285D-ED73-D1C9-4E9F-BB97E40741E3}"/>
                </a:ext>
              </a:extLst>
            </p:cNvPr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1D3A47BD-C59D-6731-5612-0A81308C92A1}"/>
                </a:ext>
              </a:extLst>
            </p:cNvPr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7D0F057-7558-C209-0172-4F452C9CC1A3}"/>
                </a:ext>
              </a:extLst>
            </p:cNvPr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C9E6BC57-03A8-0399-3F0B-170D89140AAF}"/>
                </a:ext>
              </a:extLst>
            </p:cNvPr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FF3B2339-9A4A-CF1F-7154-5B15811289E6}"/>
              </a:ext>
            </a:extLst>
          </p:cNvPr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740F6D85-CC1D-1471-FA8D-0CC3A172FB8D}"/>
                </a:ext>
              </a:extLst>
            </p:cNvPr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400F3A41-F8F0-0272-B502-59566CC4D3EB}"/>
                </a:ext>
              </a:extLst>
            </p:cNvPr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835FE311-6972-C827-1972-510D332CB755}"/>
              </a:ext>
            </a:extLst>
          </p:cNvPr>
          <p:cNvSpPr txBox="1"/>
          <p:nvPr/>
        </p:nvSpPr>
        <p:spPr>
          <a:xfrm>
            <a:off x="16630080" y="1189894"/>
            <a:ext cx="822214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7"/>
              </a:lnSpc>
              <a:spcBef>
                <a:spcPct val="0"/>
              </a:spcBef>
            </a:pPr>
            <a:r>
              <a:rPr lang="en-US" sz="1920" b="1" spc="199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08/27</a:t>
            </a: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FD1CF9EE-EDB4-7DB2-CB07-95F223970641}"/>
              </a:ext>
            </a:extLst>
          </p:cNvPr>
          <p:cNvSpPr/>
          <p:nvPr/>
        </p:nvSpPr>
        <p:spPr>
          <a:xfrm flipH="1">
            <a:off x="12794930" y="4965728"/>
            <a:ext cx="8195451" cy="3494003"/>
          </a:xfrm>
          <a:custGeom>
            <a:avLst/>
            <a:gdLst/>
            <a:ahLst/>
            <a:cxnLst/>
            <a:rect l="l" t="t" r="r" b="b"/>
            <a:pathLst>
              <a:path w="8195451" h="3494003">
                <a:moveTo>
                  <a:pt x="8195450" y="0"/>
                </a:moveTo>
                <a:lnTo>
                  <a:pt x="0" y="0"/>
                </a:lnTo>
                <a:lnTo>
                  <a:pt x="0" y="3494003"/>
                </a:lnTo>
                <a:lnTo>
                  <a:pt x="8195450" y="3494003"/>
                </a:lnTo>
                <a:lnTo>
                  <a:pt x="8195450" y="0"/>
                </a:lnTo>
                <a:close/>
              </a:path>
            </a:pathLst>
          </a:custGeom>
          <a:blipFill>
            <a:blip r:embed="rId8">
              <a:alphaModFix amt="93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B3DE10F5-E796-C089-ECF8-53EF952513AD}"/>
              </a:ext>
            </a:extLst>
          </p:cNvPr>
          <p:cNvSpPr/>
          <p:nvPr/>
        </p:nvSpPr>
        <p:spPr>
          <a:xfrm>
            <a:off x="-2239644" y="4702807"/>
            <a:ext cx="8195451" cy="3494003"/>
          </a:xfrm>
          <a:custGeom>
            <a:avLst/>
            <a:gdLst/>
            <a:ahLst/>
            <a:cxnLst/>
            <a:rect l="l" t="t" r="r" b="b"/>
            <a:pathLst>
              <a:path w="8195451" h="3494003">
                <a:moveTo>
                  <a:pt x="0" y="0"/>
                </a:moveTo>
                <a:lnTo>
                  <a:pt x="8195451" y="0"/>
                </a:lnTo>
                <a:lnTo>
                  <a:pt x="8195451" y="3494004"/>
                </a:lnTo>
                <a:lnTo>
                  <a:pt x="0" y="34940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93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94277198-4B37-CDD6-27F7-CC10E35FFAFA}"/>
              </a:ext>
            </a:extLst>
          </p:cNvPr>
          <p:cNvGrpSpPr/>
          <p:nvPr/>
        </p:nvGrpSpPr>
        <p:grpSpPr>
          <a:xfrm>
            <a:off x="1775264" y="5143500"/>
            <a:ext cx="666614" cy="666614"/>
            <a:chOff x="0" y="0"/>
            <a:chExt cx="812800" cy="812800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A7F36B9A-0797-21C6-3A98-76860A66CC4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FAB79D25-366A-7A85-FAFF-91C1A98A9F6F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25" name="TextBox 25">
            <a:extLst>
              <a:ext uri="{FF2B5EF4-FFF2-40B4-BE49-F238E27FC236}">
                <a16:creationId xmlns:a16="http://schemas.microsoft.com/office/drawing/2014/main" id="{6FEF4B30-18EB-565D-E34B-FA584E978A4A}"/>
              </a:ext>
            </a:extLst>
          </p:cNvPr>
          <p:cNvSpPr txBox="1"/>
          <p:nvPr/>
        </p:nvSpPr>
        <p:spPr>
          <a:xfrm>
            <a:off x="2255012" y="5304277"/>
            <a:ext cx="4249005" cy="345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8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Step 1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3E13812B-08AB-B04E-533C-F372C4CFD663}"/>
              </a:ext>
            </a:extLst>
          </p:cNvPr>
          <p:cNvSpPr txBox="1"/>
          <p:nvPr/>
        </p:nvSpPr>
        <p:spPr>
          <a:xfrm>
            <a:off x="1028548" y="5864455"/>
            <a:ext cx="424900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5"/>
              </a:lnSpc>
              <a:spcBef>
                <a:spcPct val="0"/>
              </a:spcBef>
            </a:pPr>
            <a:r>
              <a:rPr lang="en-US" sz="2056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Download </a:t>
            </a:r>
            <a:r>
              <a:rPr lang="en-US" sz="2056" b="1" dirty="0" err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ngrok</a:t>
            </a:r>
            <a:r>
              <a:rPr lang="en-US" sz="2056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from it official website then we connected </a:t>
            </a:r>
            <a:r>
              <a:rPr lang="en-US" sz="2056" b="1" dirty="0" err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ngrok</a:t>
            </a:r>
            <a:r>
              <a:rPr lang="en-US" sz="2056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to our  account</a:t>
            </a:r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D230FBFF-DDB4-6CB0-1D37-62057CEBA344}"/>
              </a:ext>
            </a:extLst>
          </p:cNvPr>
          <p:cNvGrpSpPr/>
          <p:nvPr/>
        </p:nvGrpSpPr>
        <p:grpSpPr>
          <a:xfrm>
            <a:off x="12439247" y="5143500"/>
            <a:ext cx="666614" cy="666614"/>
            <a:chOff x="0" y="0"/>
            <a:chExt cx="812800" cy="812800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4EFA2094-4A98-7EB4-4CD9-EAD4D0AA84F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AA7C9D2E-4255-8D9A-EBB9-B49819014659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D7BAC9D6-5CEB-F2DF-3AF1-B46D75216A5E}"/>
              </a:ext>
            </a:extLst>
          </p:cNvPr>
          <p:cNvSpPr txBox="1"/>
          <p:nvPr/>
        </p:nvSpPr>
        <p:spPr>
          <a:xfrm>
            <a:off x="12918995" y="5304277"/>
            <a:ext cx="4249005" cy="345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8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Step 2</a:t>
            </a: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F213B4E2-26B7-B460-A0D8-8D6E18C71389}"/>
              </a:ext>
            </a:extLst>
          </p:cNvPr>
          <p:cNvSpPr txBox="1"/>
          <p:nvPr/>
        </p:nvSpPr>
        <p:spPr>
          <a:xfrm>
            <a:off x="12918995" y="5924414"/>
            <a:ext cx="424900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5"/>
              </a:lnSpc>
              <a:spcBef>
                <a:spcPct val="0"/>
              </a:spcBef>
            </a:pPr>
            <a:r>
              <a:rPr lang="en-US" sz="2056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We started the tunnel  and copied the link in out terminal and share it with our </a:t>
            </a:r>
            <a:r>
              <a:rPr lang="en-US" sz="2056" b="1" dirty="0" err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pentester</a:t>
            </a:r>
            <a:r>
              <a:rPr lang="en-US" sz="2056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 </a:t>
            </a:r>
          </a:p>
        </p:txBody>
      </p:sp>
      <p:sp>
        <p:nvSpPr>
          <p:cNvPr id="32" name="TextBox 30">
            <a:extLst>
              <a:ext uri="{FF2B5EF4-FFF2-40B4-BE49-F238E27FC236}">
                <a16:creationId xmlns:a16="http://schemas.microsoft.com/office/drawing/2014/main" id="{0FFEBA13-68CD-6B79-AC6C-E1384137F436}"/>
              </a:ext>
            </a:extLst>
          </p:cNvPr>
          <p:cNvSpPr txBox="1"/>
          <p:nvPr/>
        </p:nvSpPr>
        <p:spPr>
          <a:xfrm>
            <a:off x="4648200" y="1082061"/>
            <a:ext cx="105918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7200" b="1" dirty="0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Install and configure </a:t>
            </a:r>
            <a:r>
              <a:rPr lang="en-US" sz="7200" b="1" dirty="0" err="1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ngrok</a:t>
            </a:r>
            <a:endParaRPr lang="en-US" sz="7200" b="1" dirty="0">
              <a:solidFill>
                <a:srgbClr val="FFFFFF"/>
              </a:solidFill>
              <a:latin typeface="Antonio Ultra-Bold"/>
              <a:ea typeface="Antonio Ultra-Bold"/>
              <a:cs typeface="Antonio Ultra-Bold"/>
              <a:sym typeface="Antonio Ultra-Bold"/>
            </a:endParaRPr>
          </a:p>
        </p:txBody>
      </p:sp>
    </p:spTree>
    <p:extLst>
      <p:ext uri="{BB962C8B-B14F-4D97-AF65-F5344CB8AC3E}">
        <p14:creationId xmlns:p14="http://schemas.microsoft.com/office/powerpoint/2010/main" val="908291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1297</Words>
  <Application>Microsoft Office PowerPoint</Application>
  <PresentationFormat>Custom</PresentationFormat>
  <Paragraphs>215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Modern Simple Cybersecurity Presentation</dc:title>
  <dc:creator>amina bcf</dc:creator>
  <cp:lastModifiedBy>Bisola Agbajeola</cp:lastModifiedBy>
  <cp:revision>7</cp:revision>
  <dcterms:created xsi:type="dcterms:W3CDTF">2006-08-16T00:00:00Z</dcterms:created>
  <dcterms:modified xsi:type="dcterms:W3CDTF">2025-08-04T17:10:24Z</dcterms:modified>
  <dc:identifier>DAGuvRhhPlM</dc:identifier>
</cp:coreProperties>
</file>